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1" r:id="rId3"/>
    <p:sldId id="264" r:id="rId4"/>
    <p:sldId id="265" r:id="rId5"/>
    <p:sldId id="262" r:id="rId6"/>
    <p:sldId id="263" r:id="rId7"/>
    <p:sldId id="266" r:id="rId8"/>
    <p:sldId id="267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199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B77DA55-5FD2-42B8-A19E-008B6FFCDA40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D5AF04B-648E-4F89-9080-EF53E7F07BA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1399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6838F3F-AE4D-40AE-84E6-0E1AD1E3AF4A}" type="datetimeFigureOut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8F44A85-B8E0-49D8-8C38-2E9218333152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797427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D525E-C340-4564-8E09-FADA5776601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6934F-9164-486A-910E-8D71A419F40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0165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F42AF-305C-4FAB-80F7-02405DE17A5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0681C-79A6-43EE-9FD4-9D021145667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969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71C9-73CE-41A5-B4C2-4D3CB885F0C9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CEFC39-B8C2-4404-A7E8-64B379F0B2FE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6480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421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EAF48-0618-4816-8339-8DFD5E09FD65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25C78-3307-45A1-ABDC-C25ADC549098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50310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274638"/>
            <a:ext cx="728315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84641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52837-3D32-41F7-912C-02FC80770B3D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686B9-F3E8-45F8-A5AE-120662C903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8102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286E9-A1EE-4E6B-BE1C-BAC93351AF6A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9A1AD-49A1-49AF-9D1F-46AE122D943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5754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8B276-E126-4C7A-8D94-3244D95E7873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7BED2-DF62-44EA-A0C8-D86E766239F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5918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8838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476673"/>
            <a:ext cx="5111750" cy="55446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420888"/>
            <a:ext cx="3008313" cy="36003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3D732-7AFA-4648-9FC8-3202DBF29AB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833D7-DF2C-410C-AF28-8A25C97217C6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3687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6539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15545-926E-4A0A-A232-175B900B3A82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1B2E9-81D3-4885-AF02-F0B532EEBBE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720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74638"/>
            <a:ext cx="7211144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FFBE7-ECC9-46A2-8368-235C4E6A3A58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B8595-E130-4174-9BB7-EA453A89520B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303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76673"/>
            <a:ext cx="2057400" cy="5544616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s-E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5656" y="476673"/>
            <a:ext cx="5001344" cy="5544616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s-E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25" y="1158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0B5593-7FC1-4665-AD8C-BBCFB602B9E0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14C6E-74B6-484B-AF2A-E67DC1C370F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9782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9.jpeg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Relationship Id="rId22" Type="http://schemas.openxmlformats.org/officeDocument/2006/relationships/image" Target="../media/image10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116013" y="274638"/>
            <a:ext cx="75707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title style</a:t>
            </a:r>
            <a:endParaRPr lang="es-ES" altLang="el-G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39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l-GR" smtClean="0"/>
              <a:t>Click to edit Master text styles</a:t>
            </a:r>
          </a:p>
          <a:p>
            <a:pPr lvl="1"/>
            <a:r>
              <a:rPr lang="en-US" altLang="el-GR" smtClean="0"/>
              <a:t>Second level</a:t>
            </a:r>
          </a:p>
          <a:p>
            <a:pPr lvl="2"/>
            <a:r>
              <a:rPr lang="en-US" altLang="el-GR" smtClean="0"/>
              <a:t>Third level</a:t>
            </a:r>
          </a:p>
          <a:p>
            <a:pPr lvl="3"/>
            <a:r>
              <a:rPr lang="en-US" altLang="el-GR" smtClean="0"/>
              <a:t>Fourth level</a:t>
            </a:r>
          </a:p>
          <a:p>
            <a:pPr lvl="4"/>
            <a:r>
              <a:rPr lang="en-US" altLang="el-GR" smtClean="0"/>
              <a:t>Fifth level</a:t>
            </a:r>
            <a:endParaRPr lang="es-ES" altLang="el-G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67488" y="138113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F67BC6-F5F9-40B5-8BE7-7BF12CFAA92F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67488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AD1674-097C-4530-A419-21227F9C3AF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7" name="Rectangle 6"/>
          <p:cNvSpPr/>
          <p:nvPr userDrawn="1"/>
        </p:nvSpPr>
        <p:spPr>
          <a:xfrm>
            <a:off x="0" y="5951538"/>
            <a:ext cx="9144000" cy="5762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Rectangle 7"/>
          <p:cNvSpPr/>
          <p:nvPr userDrawn="1"/>
        </p:nvSpPr>
        <p:spPr>
          <a:xfrm>
            <a:off x="257330" y="451022"/>
            <a:ext cx="8229600" cy="618564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 w="6350">
            <a:solidFill>
              <a:schemeClr val="tx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4499992" y="0"/>
            <a:ext cx="3744416" cy="6239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solidFill>
              <a:schemeClr val="bg1"/>
            </a:solidFill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037" name="Picture 9" descr="P-REACT logo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450850"/>
            <a:ext cx="1258887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6" descr="\\mambo\Areas\V7\transferencia\MARKETING\Base de logos\Vicomtech\2012 Vicomtech Nueva imagen\Vicomtech-ik4_150ppp (1)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6118225"/>
            <a:ext cx="9159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1" descr="\\mambo\Areas\V7\transferencia\MARKETING\Base de logos\Otros Logos\P-React\KEMEA.jpg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5999163"/>
            <a:ext cx="10160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3" descr="\\mambo\Areas\V7\transferencia\MARKETING\Base de logos\Otros Logos\P-React\LogoKinesense_whithoutWebadress.png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6800" y="6196013"/>
            <a:ext cx="993775" cy="13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4" descr="\\mambo\Areas\V7\transferencia\MARKETING\Base de logos\Otros Logos\P-React\aditess_logofinal.jpg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5964238"/>
            <a:ext cx="44291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2" name="Picture 15" descr="\\mambo\Areas\V7\transferencia\MARKETING\Base de logos\Otros Logos\P-React\FINT_LOGO.PN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363" y="5983288"/>
            <a:ext cx="10191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184" y="6119053"/>
            <a:ext cx="1145542" cy="341096"/>
          </a:xfrm>
          <a:prstGeom prst="rect">
            <a:avLst/>
          </a:prstGeom>
        </p:spPr>
      </p:pic>
      <p:pic>
        <p:nvPicPr>
          <p:cNvPr id="18" name="Picture 17" descr="http://p-react.eu/wp-content/uploads/SRM.png"/>
          <p:cNvPicPr/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505" y="5855528"/>
            <a:ext cx="891866" cy="78114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iming>
    <p:tnLst>
      <p:par>
        <p:cTn id="1" dur="indefinite" restart="never" nodeType="tmRoot"/>
      </p:par>
    </p:tn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p-react.eu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linkedin.com/groups?gid=8175906" TargetMode="External"/><Relationship Id="rId4" Type="http://schemas.openxmlformats.org/officeDocument/2006/relationships/hyperlink" Target="mailto:contact@p-react.e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altLang="el-GR" dirty="0" smtClean="0"/>
              <a:t>P-REACT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4625" y="3201988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err="1" smtClean="0"/>
              <a:t>Graphical</a:t>
            </a:r>
            <a:r>
              <a:rPr lang="es-ES" dirty="0" smtClean="0"/>
              <a:t> </a:t>
            </a:r>
            <a:r>
              <a:rPr lang="es-ES" dirty="0" err="1" smtClean="0"/>
              <a:t>User</a:t>
            </a:r>
            <a:r>
              <a:rPr lang="es-ES" dirty="0" smtClean="0"/>
              <a:t> Interface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&amp;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Cloud-</a:t>
            </a:r>
            <a:r>
              <a:rPr lang="es-ES" dirty="0" err="1" smtClean="0"/>
              <a:t>side</a:t>
            </a:r>
            <a:r>
              <a:rPr lang="es-ES" dirty="0" smtClean="0"/>
              <a:t> </a:t>
            </a:r>
            <a:r>
              <a:rPr lang="es-ES" dirty="0" err="1" smtClean="0"/>
              <a:t>decision</a:t>
            </a:r>
            <a:r>
              <a:rPr lang="es-ES" dirty="0" smtClean="0"/>
              <a:t> </a:t>
            </a:r>
            <a:r>
              <a:rPr lang="es-ES" dirty="0" err="1" smtClean="0"/>
              <a:t>making</a:t>
            </a:r>
            <a:endParaRPr lang="es-E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038"/>
          <a:stretch>
            <a:fillRect/>
          </a:stretch>
        </p:blipFill>
        <p:spPr bwMode="auto">
          <a:xfrm>
            <a:off x="4859338" y="2492375"/>
            <a:ext cx="29860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GUI – Alert Page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  <p:pic>
        <p:nvPicPr>
          <p:cNvPr id="1027" name="Picture 3" descr="C:\Users\Mark\Downloads\UI_Screenshot_Alert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36538" y="1556792"/>
            <a:ext cx="6426125" cy="43891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2360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GUI – Review Page 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  <p:pic>
        <p:nvPicPr>
          <p:cNvPr id="2050" name="Picture 2" descr="C:\Users\Mark\Downloads\UI_Screenshot_Revie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7319733" cy="4201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VCMS - Advanced Search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  <p:pic>
        <p:nvPicPr>
          <p:cNvPr id="3074" name="Picture 2" descr="C:\Users\Mark\Downloads\Screen Shot 2016-02-19 at 15.39.4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628800"/>
            <a:ext cx="6948264" cy="408765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Cloud Operation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00808"/>
            <a:ext cx="4806659" cy="374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dirty="0" smtClean="0"/>
              <a:t>Rules and Data Flow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grpSp>
        <p:nvGrpSpPr>
          <p:cNvPr id="7" name="Group 6"/>
          <p:cNvGrpSpPr/>
          <p:nvPr/>
        </p:nvGrpSpPr>
        <p:grpSpPr>
          <a:xfrm>
            <a:off x="1403648" y="1412776"/>
            <a:ext cx="6768752" cy="1872208"/>
            <a:chOff x="4824636" y="13681770"/>
            <a:chExt cx="8568952" cy="2088232"/>
          </a:xfrm>
        </p:grpSpPr>
        <p:grpSp>
          <p:nvGrpSpPr>
            <p:cNvPr id="8" name="Group 53"/>
            <p:cNvGrpSpPr/>
            <p:nvPr/>
          </p:nvGrpSpPr>
          <p:grpSpPr>
            <a:xfrm>
              <a:off x="4896644" y="14329842"/>
              <a:ext cx="8496944" cy="1440160"/>
              <a:chOff x="4896644" y="14329842"/>
              <a:chExt cx="8496944" cy="1440160"/>
            </a:xfrm>
          </p:grpSpPr>
          <p:pic>
            <p:nvPicPr>
              <p:cNvPr id="10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4329842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11" name="Rounded Rectangle 10"/>
              <p:cNvSpPr/>
              <p:nvPr/>
            </p:nvSpPr>
            <p:spPr>
              <a:xfrm>
                <a:off x="7056884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12" name="Rounded Rectangle 11"/>
              <p:cNvSpPr/>
              <p:nvPr/>
            </p:nvSpPr>
            <p:spPr>
              <a:xfrm>
                <a:off x="9361140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13" name="Straight Arrow Connector 12"/>
              <p:cNvCxnSpPr>
                <a:stCxn id="10" idx="3"/>
                <a:endCxn id="11" idx="1"/>
              </p:cNvCxnSpPr>
              <p:nvPr/>
            </p:nvCxnSpPr>
            <p:spPr>
              <a:xfrm>
                <a:off x="6336804" y="15049922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/>
              <p:cNvCxnSpPr>
                <a:stCxn id="11" idx="3"/>
                <a:endCxn id="12" idx="1"/>
              </p:cNvCxnSpPr>
              <p:nvPr/>
            </p:nvCxnSpPr>
            <p:spPr>
              <a:xfrm>
                <a:off x="8785076" y="15085926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Rounded Rectangle 14"/>
              <p:cNvSpPr/>
              <p:nvPr/>
            </p:nvSpPr>
            <p:spPr>
              <a:xfrm>
                <a:off x="11665396" y="14545866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Alert</a:t>
                </a:r>
              </a:p>
              <a:p>
                <a:pPr algn="ctr"/>
                <a:r>
                  <a:rPr lang="en-IE" dirty="0" smtClean="0"/>
                  <a:t>User</a:t>
                </a:r>
                <a:endParaRPr lang="en-IE" dirty="0"/>
              </a:p>
            </p:txBody>
          </p:sp>
          <p:cxnSp>
            <p:nvCxnSpPr>
              <p:cNvPr id="16" name="Straight Arrow Connector 15"/>
              <p:cNvCxnSpPr>
                <a:stCxn id="12" idx="3"/>
                <a:endCxn id="15" idx="1"/>
              </p:cNvCxnSpPr>
              <p:nvPr/>
            </p:nvCxnSpPr>
            <p:spPr>
              <a:xfrm>
                <a:off x="11089332" y="15085926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8"/>
            <p:cNvSpPr txBox="1"/>
            <p:nvPr/>
          </p:nvSpPr>
          <p:spPr>
            <a:xfrm>
              <a:off x="4824636" y="13681770"/>
              <a:ext cx="4680520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1 – Rule Says Alert User</a:t>
              </a:r>
              <a:endParaRPr lang="en-IE" dirty="0"/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1475656" y="3573016"/>
            <a:ext cx="6552728" cy="1656184"/>
            <a:chOff x="4896644" y="18074258"/>
            <a:chExt cx="8496944" cy="2016224"/>
          </a:xfrm>
        </p:grpSpPr>
        <p:grpSp>
          <p:nvGrpSpPr>
            <p:cNvPr id="18" name="Group 51"/>
            <p:cNvGrpSpPr/>
            <p:nvPr/>
          </p:nvGrpSpPr>
          <p:grpSpPr>
            <a:xfrm>
              <a:off x="4896644" y="18650322"/>
              <a:ext cx="8496944" cy="1440160"/>
              <a:chOff x="4896644" y="18218274"/>
              <a:chExt cx="8496944" cy="1440160"/>
            </a:xfrm>
          </p:grpSpPr>
          <p:pic>
            <p:nvPicPr>
              <p:cNvPr id="20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8218274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21" name="Rounded Rectangle 20"/>
              <p:cNvSpPr/>
              <p:nvPr/>
            </p:nvSpPr>
            <p:spPr>
              <a:xfrm>
                <a:off x="7056884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22" name="Rounded Rectangle 21"/>
              <p:cNvSpPr/>
              <p:nvPr/>
            </p:nvSpPr>
            <p:spPr>
              <a:xfrm>
                <a:off x="9361140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23" name="Straight Arrow Connector 22"/>
              <p:cNvCxnSpPr>
                <a:stCxn id="20" idx="3"/>
                <a:endCxn id="21" idx="1"/>
              </p:cNvCxnSpPr>
              <p:nvPr/>
            </p:nvCxnSpPr>
            <p:spPr>
              <a:xfrm>
                <a:off x="6336804" y="18938354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Arrow Connector 23"/>
              <p:cNvCxnSpPr>
                <a:stCxn id="21" idx="3"/>
                <a:endCxn id="22" idx="1"/>
              </p:cNvCxnSpPr>
              <p:nvPr/>
            </p:nvCxnSpPr>
            <p:spPr>
              <a:xfrm>
                <a:off x="8785076" y="18974358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Rounded Rectangle 24"/>
              <p:cNvSpPr/>
              <p:nvPr/>
            </p:nvSpPr>
            <p:spPr>
              <a:xfrm>
                <a:off x="11665396" y="18434298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More Analysis</a:t>
                </a:r>
                <a:endParaRPr lang="en-IE" dirty="0"/>
              </a:p>
            </p:txBody>
          </p:sp>
          <p:cxnSp>
            <p:nvCxnSpPr>
              <p:cNvPr id="26" name="Straight Arrow Connector 25"/>
              <p:cNvCxnSpPr>
                <a:stCxn id="22" idx="3"/>
                <a:endCxn id="25" idx="1"/>
              </p:cNvCxnSpPr>
              <p:nvPr/>
            </p:nvCxnSpPr>
            <p:spPr>
              <a:xfrm>
                <a:off x="11089332" y="18974358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Curved Connector 26"/>
              <p:cNvCxnSpPr>
                <a:stCxn id="25" idx="2"/>
                <a:endCxn id="21" idx="2"/>
              </p:cNvCxnSpPr>
              <p:nvPr/>
            </p:nvCxnSpPr>
            <p:spPr>
              <a:xfrm rot="5400000">
                <a:off x="10225236" y="17210162"/>
                <a:ext cx="12700" cy="4608512"/>
              </a:xfrm>
              <a:prstGeom prst="curvedConnector3">
                <a:avLst>
                  <a:gd name="adj1" fmla="val 4347702"/>
                </a:avLst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9" name="TextBox 18"/>
            <p:cNvSpPr txBox="1"/>
            <p:nvPr/>
          </p:nvSpPr>
          <p:spPr>
            <a:xfrm>
              <a:off x="4896644" y="18074258"/>
              <a:ext cx="5789127" cy="449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2 – Rule Says More Analysis Needed</a:t>
              </a:r>
              <a:endParaRPr lang="en-IE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E" b="1" dirty="0" smtClean="0"/>
              <a:t>Situational Awareness</a:t>
            </a:r>
            <a:endParaRPr lang="en-I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9F42AF-305C-4FAB-80F7-02405DE17A59}" type="datetime1">
              <a:rPr lang="es-ES" smtClean="0"/>
              <a:pPr>
                <a:defRPr/>
              </a:pPr>
              <a:t>24/02/2016</a:t>
            </a:fld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A00681C-79A6-43EE-9FD4-9D0211456675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  <p:grpSp>
        <p:nvGrpSpPr>
          <p:cNvPr id="6" name="Group 5"/>
          <p:cNvGrpSpPr/>
          <p:nvPr/>
        </p:nvGrpSpPr>
        <p:grpSpPr>
          <a:xfrm>
            <a:off x="539552" y="1484784"/>
            <a:ext cx="6336704" cy="1800200"/>
            <a:chOff x="4896644" y="15842010"/>
            <a:chExt cx="8496944" cy="2016224"/>
          </a:xfrm>
        </p:grpSpPr>
        <p:grpSp>
          <p:nvGrpSpPr>
            <p:cNvPr id="7" name="Group 52"/>
            <p:cNvGrpSpPr/>
            <p:nvPr/>
          </p:nvGrpSpPr>
          <p:grpSpPr>
            <a:xfrm>
              <a:off x="4896644" y="16418074"/>
              <a:ext cx="8496944" cy="1440160"/>
              <a:chOff x="4896644" y="15986026"/>
              <a:chExt cx="8496944" cy="1440160"/>
            </a:xfrm>
          </p:grpSpPr>
          <p:pic>
            <p:nvPicPr>
              <p:cNvPr id="9" name="Picture 2" descr="http://www.audisoft.net/portals/0/SKIN/Images%20VARIA/video_clip_3.png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896644" y="15986026"/>
                <a:ext cx="1440160" cy="1440160"/>
              </a:xfrm>
              <a:prstGeom prst="rect">
                <a:avLst/>
              </a:prstGeom>
              <a:noFill/>
            </p:spPr>
          </p:pic>
          <p:sp>
            <p:nvSpPr>
              <p:cNvPr id="10" name="Rounded Rectangle 9"/>
              <p:cNvSpPr/>
              <p:nvPr/>
            </p:nvSpPr>
            <p:spPr>
              <a:xfrm>
                <a:off x="7056884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Brain Rule</a:t>
                </a:r>
              </a:p>
              <a:p>
                <a:pPr algn="ctr"/>
                <a:r>
                  <a:rPr lang="en-IE" dirty="0" smtClean="0"/>
                  <a:t>Test</a:t>
                </a:r>
                <a:endParaRPr lang="en-IE" dirty="0"/>
              </a:p>
            </p:txBody>
          </p:sp>
          <p:sp>
            <p:nvSpPr>
              <p:cNvPr id="11" name="Rounded Rectangle 10"/>
              <p:cNvSpPr/>
              <p:nvPr/>
            </p:nvSpPr>
            <p:spPr>
              <a:xfrm>
                <a:off x="9361140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Action</a:t>
                </a:r>
                <a:endParaRPr lang="en-IE" dirty="0"/>
              </a:p>
            </p:txBody>
          </p:sp>
          <p:cxnSp>
            <p:nvCxnSpPr>
              <p:cNvPr id="12" name="Straight Arrow Connector 11"/>
              <p:cNvCxnSpPr>
                <a:stCxn id="9" idx="3"/>
                <a:endCxn id="10" idx="1"/>
              </p:cNvCxnSpPr>
              <p:nvPr/>
            </p:nvCxnSpPr>
            <p:spPr>
              <a:xfrm>
                <a:off x="6336804" y="16706106"/>
                <a:ext cx="720080" cy="36004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/>
              <p:cNvCxnSpPr>
                <a:stCxn id="10" idx="3"/>
                <a:endCxn id="11" idx="1"/>
              </p:cNvCxnSpPr>
              <p:nvPr/>
            </p:nvCxnSpPr>
            <p:spPr>
              <a:xfrm>
                <a:off x="8785076" y="16742110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ounded Rectangle 13"/>
              <p:cNvSpPr/>
              <p:nvPr/>
            </p:nvSpPr>
            <p:spPr>
              <a:xfrm>
                <a:off x="11665396" y="16202050"/>
                <a:ext cx="1728192" cy="1080120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IE" dirty="0" smtClean="0"/>
                  <a:t>Activate </a:t>
                </a:r>
              </a:p>
              <a:p>
                <a:pPr algn="ctr"/>
                <a:r>
                  <a:rPr lang="en-IE" dirty="0" smtClean="0"/>
                  <a:t>Neighbour</a:t>
                </a:r>
                <a:endParaRPr lang="en-IE" dirty="0"/>
              </a:p>
            </p:txBody>
          </p:sp>
          <p:cxnSp>
            <p:nvCxnSpPr>
              <p:cNvPr id="15" name="Straight Arrow Connector 14"/>
              <p:cNvCxnSpPr>
                <a:stCxn id="11" idx="3"/>
                <a:endCxn id="14" idx="1"/>
              </p:cNvCxnSpPr>
              <p:nvPr/>
            </p:nvCxnSpPr>
            <p:spPr>
              <a:xfrm>
                <a:off x="11089332" y="16742110"/>
                <a:ext cx="576064" cy="0"/>
              </a:xfrm>
              <a:prstGeom prst="straightConnector1">
                <a:avLst/>
              </a:prstGeom>
              <a:ln w="50800"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TextBox 7"/>
            <p:cNvSpPr txBox="1"/>
            <p:nvPr/>
          </p:nvSpPr>
          <p:spPr>
            <a:xfrm>
              <a:off x="4896644" y="15842010"/>
              <a:ext cx="6912768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IE" dirty="0" smtClean="0"/>
                <a:t>Scenario 3 – Rule Says Activate Nearby Cameras</a:t>
              </a:r>
              <a:endParaRPr lang="en-IE" dirty="0"/>
            </a:p>
          </p:txBody>
        </p:sp>
      </p:grp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429000"/>
            <a:ext cx="2982178" cy="2228530"/>
          </a:xfrm>
          <a:prstGeom prst="rect">
            <a:avLst/>
          </a:prstGeom>
          <a:noFill/>
          <a:ln w="50800">
            <a:solidFill>
              <a:schemeClr val="accent1">
                <a:shade val="95000"/>
                <a:satMod val="105000"/>
              </a:schemeClr>
            </a:solidFill>
            <a:miter lim="800000"/>
            <a:headEnd/>
            <a:tailEnd/>
          </a:ln>
        </p:spPr>
      </p:pic>
      <p:cxnSp>
        <p:nvCxnSpPr>
          <p:cNvPr id="18" name="Curved Connector 17"/>
          <p:cNvCxnSpPr>
            <a:stCxn id="14" idx="3"/>
            <a:endCxn id="16" idx="3"/>
          </p:cNvCxnSpPr>
          <p:nvPr/>
        </p:nvCxnSpPr>
        <p:spPr>
          <a:xfrm flipH="1">
            <a:off x="6402050" y="2674203"/>
            <a:ext cx="474206" cy="1869062"/>
          </a:xfrm>
          <a:prstGeom prst="curvedConnector3">
            <a:avLst>
              <a:gd name="adj1" fmla="val -176158"/>
            </a:avLst>
          </a:prstGeom>
          <a:ln w="603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pPr eaLnBrk="1" hangingPunct="1"/>
            <a:r>
              <a:rPr lang="es-ES" altLang="el-GR" sz="3600" dirty="0" err="1" smtClean="0"/>
              <a:t>Thank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for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your</a:t>
            </a:r>
            <a:r>
              <a:rPr lang="es-ES" altLang="el-GR" sz="3600" dirty="0" smtClean="0"/>
              <a:t> </a:t>
            </a:r>
            <a:r>
              <a:rPr lang="es-ES" altLang="el-GR" sz="3600" dirty="0" err="1" smtClean="0"/>
              <a:t>attention</a:t>
            </a:r>
            <a:r>
              <a:rPr lang="es-ES" altLang="el-GR" sz="3600" dirty="0" smtClean="0"/>
              <a:t>!</a:t>
            </a:r>
            <a:endParaRPr lang="es-ES" altLang="el-GR" sz="4800" dirty="0" smtClean="0"/>
          </a:p>
        </p:txBody>
      </p:sp>
      <p:sp>
        <p:nvSpPr>
          <p:cNvPr id="6" name="Date Placeholder 5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4439433-E471-41CB-81BE-85E200658466}" type="datetime1">
              <a:rPr lang="es-ES"/>
              <a:pPr>
                <a:defRPr/>
              </a:pPr>
              <a:t>24/02/2016</a:t>
            </a:fld>
            <a:endParaRPr lang="es-ES"/>
          </a:p>
        </p:txBody>
      </p:sp>
      <p:pic>
        <p:nvPicPr>
          <p:cNvPr id="3077" name="Picture 4" descr="P-REACT logo.png"/>
          <p:cNvPicPr>
            <a:picLocks noChangeAspect="1"/>
          </p:cNvPicPr>
          <p:nvPr/>
        </p:nvPicPr>
        <p:blipFill>
          <a:blip r:embed="rId2" cstate="print"/>
          <a:srcRect b="37038"/>
          <a:stretch>
            <a:fillRect/>
          </a:stretch>
        </p:blipFill>
        <p:spPr bwMode="auto">
          <a:xfrm>
            <a:off x="5436096" y="2852936"/>
            <a:ext cx="2986087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6 - Υπότιτλος"/>
          <p:cNvSpPr txBox="1">
            <a:spLocks/>
          </p:cNvSpPr>
          <p:nvPr/>
        </p:nvSpPr>
        <p:spPr bwMode="auto">
          <a:xfrm>
            <a:off x="1115616" y="3396330"/>
            <a:ext cx="7234727" cy="204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i="1" dirty="0" smtClean="0"/>
              <a:t>More info at: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Website</a:t>
            </a:r>
            <a:r>
              <a:rPr lang="en-US" sz="2400" i="1" dirty="0"/>
              <a:t>: </a:t>
            </a:r>
            <a:r>
              <a:rPr lang="en-US" sz="2400" i="1" dirty="0">
                <a:hlinkClick r:id="rId3"/>
              </a:rPr>
              <a:t>http://p-react.eu</a:t>
            </a:r>
            <a:r>
              <a:rPr lang="en-US" sz="2400" i="1" dirty="0" smtClean="0">
                <a:hlinkClick r:id="rId3"/>
              </a:rPr>
              <a:t>/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E-mail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4"/>
              </a:rPr>
              <a:t>contact@p-react.eu</a:t>
            </a:r>
            <a:r>
              <a:rPr lang="en-US" sz="2400" i="1" dirty="0" smtClean="0"/>
              <a:t> </a:t>
            </a:r>
            <a:endParaRPr lang="en-US" sz="2400" i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i="1" dirty="0" smtClean="0"/>
              <a:t>LinkedIn</a:t>
            </a:r>
            <a:r>
              <a:rPr lang="en-US" sz="2400" i="1" dirty="0"/>
              <a:t>: </a:t>
            </a:r>
            <a:r>
              <a:rPr lang="en-US" sz="2400" i="1" dirty="0" smtClean="0">
                <a:hlinkClick r:id="rId5"/>
              </a:rPr>
              <a:t>www.linkedin.com/groups?gid=8175906</a:t>
            </a:r>
            <a:r>
              <a:rPr lang="en-US" sz="2400" i="1" dirty="0" smtClean="0"/>
              <a:t> </a:t>
            </a:r>
            <a:r>
              <a:rPr lang="en-GB" sz="2400" dirty="0" smtClean="0"/>
              <a:t> </a:t>
            </a:r>
          </a:p>
          <a:p>
            <a:pPr algn="l"/>
            <a:endParaRPr lang="el-GR" sz="2400" dirty="0"/>
          </a:p>
        </p:txBody>
      </p:sp>
    </p:spTree>
    <p:extLst>
      <p:ext uri="{BB962C8B-B14F-4D97-AF65-F5344CB8AC3E}">
        <p14:creationId xmlns:p14="http://schemas.microsoft.com/office/powerpoint/2010/main" val="2034957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1656</TotalTime>
  <Words>105</Words>
  <Application>Microsoft Office PowerPoint</Application>
  <PresentationFormat>On-screen Show (4:3)</PresentationFormat>
  <Paragraphs>46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P-REACT</vt:lpstr>
      <vt:lpstr>GUI – Alert Page</vt:lpstr>
      <vt:lpstr>GUI – Review Page </vt:lpstr>
      <vt:lpstr>VCMS - Advanced Search</vt:lpstr>
      <vt:lpstr>Cloud Operation</vt:lpstr>
      <vt:lpstr>Rules and Data Flow</vt:lpstr>
      <vt:lpstr>Situational Awareness</vt:lpstr>
      <vt:lpstr>Thank you for your attention!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 Gonzalez de Suso</dc:creator>
  <cp:lastModifiedBy>George Kioumourtzis</cp:lastModifiedBy>
  <cp:revision>48</cp:revision>
  <dcterms:created xsi:type="dcterms:W3CDTF">2014-04-28T07:12:17Z</dcterms:created>
  <dcterms:modified xsi:type="dcterms:W3CDTF">2016-02-24T08:22:57Z</dcterms:modified>
</cp:coreProperties>
</file>