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screen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screen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if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 smtClean="0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err="1" smtClean="0"/>
              <a:t>Embedded</a:t>
            </a:r>
            <a:r>
              <a:rPr lang="es-ES" dirty="0" smtClean="0"/>
              <a:t> &amp; Cloud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Platforms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System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1800" dirty="0" smtClean="0"/>
              <a:t>Easy to install and use.</a:t>
            </a:r>
          </a:p>
          <a:p>
            <a:endParaRPr lang="en-US" sz="1800" dirty="0" smtClean="0"/>
          </a:p>
          <a:p>
            <a:r>
              <a:rPr lang="en-US" sz="1800" dirty="0" smtClean="0"/>
              <a:t>Adaptable to the network conditions.   </a:t>
            </a:r>
          </a:p>
          <a:p>
            <a:endParaRPr lang="en-US" sz="1800" dirty="0" smtClean="0"/>
          </a:p>
          <a:p>
            <a:r>
              <a:rPr lang="en-US" sz="1800" dirty="0" smtClean="0"/>
              <a:t>Supports a multitude of video/audio formats and </a:t>
            </a:r>
            <a:r>
              <a:rPr lang="en-US" sz="1800" dirty="0" err="1" smtClean="0"/>
              <a:t>codecs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r>
              <a:rPr lang="en-US" sz="1800" dirty="0" smtClean="0"/>
              <a:t>Real time reconfiguration of the system's components.</a:t>
            </a:r>
          </a:p>
          <a:p>
            <a:endParaRPr lang="en-US" sz="1800" dirty="0" smtClean="0"/>
          </a:p>
          <a:p>
            <a:r>
              <a:rPr lang="en-US" sz="1800" dirty="0" smtClean="0"/>
              <a:t>Supports standalone operation when connection with the cloud is not an option. </a:t>
            </a:r>
            <a:r>
              <a:rPr lang="en-US" dirty="0" smtClean="0"/>
              <a:t> </a:t>
            </a:r>
          </a:p>
          <a:p>
            <a:endParaRPr lang="el-G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1856488"/>
            <a:ext cx="4038600" cy="39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1916832"/>
            <a:ext cx="4499992" cy="1872208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Rectangle 8"/>
          <p:cNvSpPr/>
          <p:nvPr/>
        </p:nvSpPr>
        <p:spPr>
          <a:xfrm>
            <a:off x="0" y="3789040"/>
            <a:ext cx="1475656" cy="1872208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187450" y="274638"/>
            <a:ext cx="74993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</a:t>
            </a:r>
            <a:br>
              <a:rPr lang="en-US" altLang="el-GR" dirty="0" smtClean="0"/>
            </a:br>
            <a:r>
              <a:rPr lang="en-US" altLang="el-GR" dirty="0" smtClean="0"/>
              <a:t>(Architecture &amp; Modules)</a:t>
            </a:r>
          </a:p>
        </p:txBody>
      </p:sp>
      <p:sp>
        <p:nvSpPr>
          <p:cNvPr id="512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8092"/>
            <a:ext cx="4388296" cy="4421188"/>
          </a:xfrm>
        </p:spPr>
        <p:txBody>
          <a:bodyPr/>
          <a:lstStyle/>
          <a:p>
            <a:pPr eaLnBrk="1" hangingPunct="1"/>
            <a:r>
              <a:rPr lang="en-US" sz="1600" b="1" dirty="0" smtClean="0"/>
              <a:t>ESM:</a:t>
            </a:r>
            <a:r>
              <a:rPr lang="en-US" sz="1600" dirty="0" smtClean="0"/>
              <a:t> Embedded System Manager, controls and coordinates the other ES modules. Handles the communication with Cloud.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ESCOM:</a:t>
            </a:r>
            <a:r>
              <a:rPr lang="en-US" sz="1600" dirty="0" smtClean="0"/>
              <a:t> Embedded System Communicator, uploads Clips to the cloud, initiates VPN connection, encrypts Clips (optionally).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CG:</a:t>
            </a:r>
            <a:r>
              <a:rPr lang="en-US" sz="1600" dirty="0" smtClean="0"/>
              <a:t> Clip Generator, encapsulates Clip </a:t>
            </a:r>
            <a:r>
              <a:rPr lang="en-US" sz="1600" dirty="0" err="1" smtClean="0"/>
              <a:t>Data,Clip</a:t>
            </a:r>
            <a:r>
              <a:rPr lang="en-US" sz="1600" dirty="0" smtClean="0"/>
              <a:t> metadata (Clip Object) and ES Analytics Results in one Clip.</a:t>
            </a:r>
          </a:p>
          <a:p>
            <a:pPr eaLnBrk="1" hangingPunct="1"/>
            <a:endParaRPr lang="en-US" sz="1600" b="1" dirty="0" smtClean="0"/>
          </a:p>
          <a:p>
            <a:pPr eaLnBrk="1" hangingPunct="1"/>
            <a:r>
              <a:rPr lang="en-US" sz="1600" b="1" dirty="0" smtClean="0"/>
              <a:t>SM:</a:t>
            </a:r>
            <a:r>
              <a:rPr lang="en-US" sz="1600" dirty="0" smtClean="0"/>
              <a:t> Sensors Manager, acquires Sensors' data and feeds them to the Analytics, besides clipping them exploiting one of the available encoding schemes. It supports real time streaming upon request. 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altLang="el-GR" sz="1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2B015A-DD8D-4926-83B9-60D261B2E348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A579AF-86B7-468F-AD1C-AD9F7E1C96E0}" type="slidenum">
              <a:rPr lang="es-ES"/>
              <a:pPr>
                <a:defRPr/>
              </a:pPr>
              <a:t>3</a:t>
            </a:fld>
            <a:endParaRPr lang="es-ES"/>
          </a:p>
        </p:txBody>
      </p:sp>
      <p:pic>
        <p:nvPicPr>
          <p:cNvPr id="11" name="Picture 10" descr="anim_v3b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2009" y="2276872"/>
            <a:ext cx="4860031" cy="3158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 flipH="1" flipV="1">
            <a:off x="323528" y="1484784"/>
            <a:ext cx="2808312" cy="33123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4098" name="Title 3"/>
          <p:cNvSpPr>
            <a:spLocks noGrp="1"/>
          </p:cNvSpPr>
          <p:nvPr>
            <p:ph type="title"/>
          </p:nvPr>
        </p:nvSpPr>
        <p:spPr>
          <a:xfrm>
            <a:off x="1403350" y="274638"/>
            <a:ext cx="72834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 (Sensors)</a:t>
            </a:r>
            <a:endParaRPr lang="el-GR" altLang="el-GR" dirty="0" smtClean="0"/>
          </a:p>
        </p:txBody>
      </p:sp>
      <p:pic>
        <p:nvPicPr>
          <p:cNvPr id="8" name="Content Placeholder 7" descr="1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945805" y="3789040"/>
            <a:ext cx="1114027" cy="835521"/>
          </a:xfrm>
        </p:spPr>
      </p:pic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A55CFCF-BBC2-471E-9DC7-FEA60EEEA8EE}" type="datetime1">
              <a:rPr lang="es-ES"/>
              <a:pPr>
                <a:defRPr/>
              </a:pPr>
              <a:t>22/02/2016</a:t>
            </a:fld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51AA03F-5F75-4074-AC51-46C5CE8C1B76}" type="slidenum">
              <a:rPr lang="es-ES"/>
              <a:pPr>
                <a:defRPr/>
              </a:pPr>
              <a:t>4</a:t>
            </a:fld>
            <a:endParaRPr lang="es-ES"/>
          </a:p>
        </p:txBody>
      </p:sp>
      <p:pic>
        <p:nvPicPr>
          <p:cNvPr id="9" name="Picture 8" descr="26-104-635-TS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7544" y="2636912"/>
            <a:ext cx="1224136" cy="918102"/>
          </a:xfrm>
          <a:prstGeom prst="rect">
            <a:avLst/>
          </a:prstGeom>
        </p:spPr>
      </p:pic>
      <p:pic>
        <p:nvPicPr>
          <p:cNvPr id="12" name="Picture 11" descr="ip_camera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39552" y="3789040"/>
            <a:ext cx="1017651" cy="836712"/>
          </a:xfrm>
          <a:prstGeom prst="rect">
            <a:avLst/>
          </a:prstGeom>
        </p:spPr>
      </p:pic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95536" y="1556792"/>
            <a:ext cx="1152128" cy="922620"/>
          </a:xfrm>
          <a:prstGeom prst="rect">
            <a:avLst/>
          </a:prstGeom>
        </p:spPr>
      </p:pic>
      <p:pic>
        <p:nvPicPr>
          <p:cNvPr id="15" name="Picture 14" descr="images (2)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683568" y="4869160"/>
            <a:ext cx="936104" cy="936104"/>
          </a:xfrm>
          <a:prstGeom prst="rect">
            <a:avLst/>
          </a:prstGeom>
        </p:spPr>
      </p:pic>
      <p:pic>
        <p:nvPicPr>
          <p:cNvPr id="16" name="Picture 15" descr="images (1)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2051720" y="4869160"/>
            <a:ext cx="936104" cy="936104"/>
          </a:xfrm>
          <a:prstGeom prst="rect">
            <a:avLst/>
          </a:prstGeom>
        </p:spPr>
      </p:pic>
      <p:pic>
        <p:nvPicPr>
          <p:cNvPr id="17" name="Picture 16" descr="USB3_camera_family300.gif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1907704" y="1628800"/>
            <a:ext cx="864096" cy="720080"/>
          </a:xfrm>
          <a:prstGeom prst="rect">
            <a:avLst/>
          </a:prstGeom>
        </p:spPr>
      </p:pic>
      <p:pic>
        <p:nvPicPr>
          <p:cNvPr id="18" name="Picture 17" descr="Mini-USB-camera-with-pinhole-lens-for-Surveillance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1979712" y="2636912"/>
            <a:ext cx="936104" cy="881949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 flipH="1" flipV="1">
            <a:off x="323528" y="4869160"/>
            <a:ext cx="2808312" cy="100811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9" name="Rectangle 28"/>
          <p:cNvSpPr/>
          <p:nvPr/>
        </p:nvSpPr>
        <p:spPr>
          <a:xfrm flipH="1" flipV="1">
            <a:off x="323528" y="1484784"/>
            <a:ext cx="5544616" cy="10801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0" name="Rectangle 29"/>
          <p:cNvSpPr/>
          <p:nvPr/>
        </p:nvSpPr>
        <p:spPr>
          <a:xfrm flipH="1" flipV="1">
            <a:off x="323528" y="2564904"/>
            <a:ext cx="5544616" cy="108012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1" name="Rectangle 30"/>
          <p:cNvSpPr/>
          <p:nvPr/>
        </p:nvSpPr>
        <p:spPr>
          <a:xfrm flipH="1" flipV="1">
            <a:off x="323528" y="3645024"/>
            <a:ext cx="5544616" cy="115212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2" name="Rectangle 31"/>
          <p:cNvSpPr/>
          <p:nvPr/>
        </p:nvSpPr>
        <p:spPr>
          <a:xfrm flipH="1" flipV="1">
            <a:off x="323528" y="4869160"/>
            <a:ext cx="5544616" cy="100811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3" name="TextBox 32"/>
          <p:cNvSpPr txBox="1"/>
          <p:nvPr/>
        </p:nvSpPr>
        <p:spPr>
          <a:xfrm>
            <a:off x="3347864" y="1628800"/>
            <a:ext cx="2034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Embedded cameras</a:t>
            </a:r>
          </a:p>
          <a:p>
            <a:r>
              <a:rPr lang="en-US" dirty="0" smtClean="0"/>
              <a:t>support</a:t>
            </a:r>
            <a:endParaRPr lang="el-GR" dirty="0"/>
          </a:p>
        </p:txBody>
      </p:sp>
      <p:sp>
        <p:nvSpPr>
          <p:cNvPr id="34" name="TextBox 33"/>
          <p:cNvSpPr txBox="1"/>
          <p:nvPr/>
        </p:nvSpPr>
        <p:spPr>
          <a:xfrm>
            <a:off x="3347864" y="2843644"/>
            <a:ext cx="2184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 cameras support</a:t>
            </a:r>
            <a:endParaRPr lang="el-GR" dirty="0"/>
          </a:p>
        </p:txBody>
      </p:sp>
      <p:sp>
        <p:nvSpPr>
          <p:cNvPr id="35" name="TextBox 34"/>
          <p:cNvSpPr txBox="1"/>
          <p:nvPr/>
        </p:nvSpPr>
        <p:spPr>
          <a:xfrm>
            <a:off x="3347864" y="3923764"/>
            <a:ext cx="198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IP cameras support</a:t>
            </a:r>
            <a:endParaRPr lang="el-GR" dirty="0"/>
          </a:p>
        </p:txBody>
      </p:sp>
      <p:sp>
        <p:nvSpPr>
          <p:cNvPr id="36" name="TextBox 35"/>
          <p:cNvSpPr txBox="1"/>
          <p:nvPr/>
        </p:nvSpPr>
        <p:spPr>
          <a:xfrm>
            <a:off x="3347864" y="5085184"/>
            <a:ext cx="22312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USB, IP  microphones </a:t>
            </a:r>
          </a:p>
          <a:p>
            <a:r>
              <a:rPr lang="en-US" dirty="0" smtClean="0"/>
              <a:t>support</a:t>
            </a:r>
            <a:endParaRPr lang="el-GR" dirty="0"/>
          </a:p>
        </p:txBody>
      </p:sp>
      <p:sp>
        <p:nvSpPr>
          <p:cNvPr id="37" name="Rectangle 36"/>
          <p:cNvSpPr/>
          <p:nvPr/>
        </p:nvSpPr>
        <p:spPr>
          <a:xfrm>
            <a:off x="5868144" y="1484784"/>
            <a:ext cx="2952328" cy="439248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8" name="TextBox 37"/>
          <p:cNvSpPr txBox="1"/>
          <p:nvPr/>
        </p:nvSpPr>
        <p:spPr>
          <a:xfrm>
            <a:off x="6084169" y="1700808"/>
            <a:ext cx="2592288" cy="1588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Various types of sensors supported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Enhanced Interoperability 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187450" y="274638"/>
            <a:ext cx="7499350" cy="1143000"/>
          </a:xfrm>
        </p:spPr>
        <p:txBody>
          <a:bodyPr/>
          <a:lstStyle/>
          <a:p>
            <a:pPr eaLnBrk="1" hangingPunct="1"/>
            <a:r>
              <a:rPr lang="en-US" altLang="el-GR" dirty="0" smtClean="0"/>
              <a:t>Embedded System </a:t>
            </a:r>
            <a:br>
              <a:rPr lang="en-US" altLang="el-GR" dirty="0" smtClean="0"/>
            </a:br>
            <a:r>
              <a:rPr lang="en-US" altLang="el-GR" dirty="0" smtClean="0"/>
              <a:t>(Different Systems)</a:t>
            </a:r>
          </a:p>
        </p:txBody>
      </p:sp>
      <p:pic>
        <p:nvPicPr>
          <p:cNvPr id="9" name="Content Placeholder 8" descr="dell-ws-7810-thumb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tretch>
            <a:fillRect/>
          </a:stretch>
        </p:blipFill>
        <p:spPr>
          <a:xfrm>
            <a:off x="107504" y="3861048"/>
            <a:ext cx="1729689" cy="1296144"/>
          </a:xfrm>
        </p:spPr>
      </p:pic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2B015A-DD8D-4926-83B9-60D261B2E348}" type="datetime1">
              <a:rPr lang="es-ES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A579AF-86B7-468F-AD1C-AD9F7E1C96E0}" type="slidenum">
              <a:rPr lang="es-ES"/>
              <a:pPr>
                <a:defRPr/>
              </a:pPr>
              <a:t>5</a:t>
            </a:fld>
            <a:endParaRPr lang="es-ES"/>
          </a:p>
        </p:txBody>
      </p:sp>
      <p:pic>
        <p:nvPicPr>
          <p:cNvPr id="7" name="Content Placeholder 6" descr="ES_Corporate.jpg"/>
          <p:cNvPicPr>
            <a:picLocks noGrp="1" noChangeAspect="1"/>
          </p:cNvPicPr>
          <p:nvPr>
            <p:ph sz="half" idx="1"/>
          </p:nvPr>
        </p:nvPicPr>
        <p:blipFill>
          <a:blip r:embed="rId3" cstate="screen"/>
          <a:stretch>
            <a:fillRect/>
          </a:stretch>
        </p:blipFill>
        <p:spPr>
          <a:xfrm>
            <a:off x="1979712" y="4293096"/>
            <a:ext cx="2160240" cy="865164"/>
          </a:xfrm>
        </p:spPr>
      </p:pic>
      <p:pic>
        <p:nvPicPr>
          <p:cNvPr id="10" name="Picture 9" descr="20160217_174843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395536" y="2060848"/>
            <a:ext cx="1656184" cy="1512168"/>
          </a:xfrm>
          <a:prstGeom prst="rect">
            <a:avLst/>
          </a:prstGeom>
        </p:spPr>
      </p:pic>
      <p:pic>
        <p:nvPicPr>
          <p:cNvPr id="11" name="Picture 10" descr="20160217_175013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2051720" y="2060848"/>
            <a:ext cx="2106234" cy="151216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 flipH="1" flipV="1">
            <a:off x="395536" y="2060848"/>
            <a:ext cx="3816424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Rectangle 12"/>
          <p:cNvSpPr/>
          <p:nvPr/>
        </p:nvSpPr>
        <p:spPr>
          <a:xfrm flipH="1" flipV="1">
            <a:off x="395536" y="3717032"/>
            <a:ext cx="3816424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Rectangle 13"/>
          <p:cNvSpPr/>
          <p:nvPr/>
        </p:nvSpPr>
        <p:spPr>
          <a:xfrm flipH="1" flipV="1">
            <a:off x="395536" y="2060848"/>
            <a:ext cx="5400600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Rectangle 14"/>
          <p:cNvSpPr/>
          <p:nvPr/>
        </p:nvSpPr>
        <p:spPr>
          <a:xfrm flipH="1" flipV="1">
            <a:off x="395536" y="3717032"/>
            <a:ext cx="5400600" cy="151216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4283968" y="2060848"/>
            <a:ext cx="15841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Actual      P-REACT ES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Small scale areas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3968" y="4089729"/>
            <a:ext cx="1584176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Corporate large scale areas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96136" y="2060848"/>
            <a:ext cx="2952328" cy="316835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9" name="TextBox 18"/>
          <p:cNvSpPr txBox="1"/>
          <p:nvPr/>
        </p:nvSpPr>
        <p:spPr>
          <a:xfrm>
            <a:off x="6012160" y="2716002"/>
            <a:ext cx="2592288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Supports various scales of deployment -  using the same modules on different HW.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Modular design 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System (Management User Interface)</a:t>
            </a:r>
            <a:endParaRPr lang="el-GR" dirty="0"/>
          </a:p>
        </p:txBody>
      </p:sp>
      <p:pic>
        <p:nvPicPr>
          <p:cNvPr id="7" name="Content Placeholder 6" descr="dash01.tif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1691680" y="1772816"/>
            <a:ext cx="2674640" cy="1895961"/>
          </a:xfrm>
        </p:spPr>
      </p:pic>
      <p:pic>
        <p:nvPicPr>
          <p:cNvPr id="8" name="Content Placeholder 7" descr="em_sys2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5496" y="3789040"/>
            <a:ext cx="2664296" cy="1878360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pic>
        <p:nvPicPr>
          <p:cNvPr id="9" name="Picture 8" descr="Screenshot 2016-02-19 19.33.38.pn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4438329" y="1772816"/>
            <a:ext cx="2448271" cy="1878637"/>
          </a:xfrm>
          <a:prstGeom prst="rect">
            <a:avLst/>
          </a:prstGeom>
        </p:spPr>
      </p:pic>
      <p:pic>
        <p:nvPicPr>
          <p:cNvPr id="10" name="Picture 9" descr="Screenshot 2016-02-19 19.33.31.pn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2771800" y="3789040"/>
            <a:ext cx="2476332" cy="1872207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35496" y="1772816"/>
            <a:ext cx="1584176" cy="187220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 flipH="1" flipV="1">
            <a:off x="35496" y="1772816"/>
            <a:ext cx="6912768" cy="388843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Rectangle 13"/>
          <p:cNvSpPr/>
          <p:nvPr/>
        </p:nvSpPr>
        <p:spPr>
          <a:xfrm>
            <a:off x="6948264" y="1772816"/>
            <a:ext cx="2195736" cy="388843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TextBox 14"/>
          <p:cNvSpPr txBox="1"/>
          <p:nvPr/>
        </p:nvSpPr>
        <p:spPr>
          <a:xfrm>
            <a:off x="6948264" y="1844824"/>
            <a:ext cx="2195736" cy="347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Easy set up with web interface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Secure access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Set cameras location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Grid view of cameras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Resources view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b="1" dirty="0" smtClean="0">
                <a:latin typeface="+mn-lt"/>
                <a:cs typeface="+mn-cs"/>
              </a:rPr>
              <a:t>Beyond current CCTV systems 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Etc.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421088"/>
          </a:xfrm>
        </p:spPr>
        <p:txBody>
          <a:bodyPr/>
          <a:lstStyle/>
          <a:p>
            <a:r>
              <a:rPr lang="en-US" sz="1800" dirty="0" smtClean="0"/>
              <a:t>Controlled and secured access </a:t>
            </a:r>
          </a:p>
          <a:p>
            <a:endParaRPr lang="en-US" sz="1800" dirty="0" smtClean="0"/>
          </a:p>
          <a:p>
            <a:r>
              <a:rPr lang="en-US" sz="1800" dirty="0" smtClean="0"/>
              <a:t>Abundance of Computational and Storage resources</a:t>
            </a:r>
          </a:p>
          <a:p>
            <a:endParaRPr lang="en-US" sz="1800" dirty="0" smtClean="0"/>
          </a:p>
          <a:p>
            <a:r>
              <a:rPr lang="en-US" sz="1800" dirty="0" smtClean="0"/>
              <a:t>Automated recovery and back up system</a:t>
            </a:r>
          </a:p>
          <a:p>
            <a:endParaRPr lang="en-US" sz="1800" dirty="0" smtClean="0"/>
          </a:p>
          <a:p>
            <a:r>
              <a:rPr lang="en-US" sz="1800" dirty="0" smtClean="0"/>
              <a:t>Support of flexible billing models </a:t>
            </a:r>
          </a:p>
          <a:p>
            <a:endParaRPr lang="en-US" sz="1800" dirty="0" smtClean="0"/>
          </a:p>
          <a:p>
            <a:r>
              <a:rPr lang="en-US" sz="1800" dirty="0" smtClean="0"/>
              <a:t>Computing Elasticity</a:t>
            </a:r>
          </a:p>
          <a:p>
            <a:endParaRPr lang="en-US" sz="1800" dirty="0" smtClean="0"/>
          </a:p>
          <a:p>
            <a:r>
              <a:rPr lang="en-US" sz="1800" dirty="0" smtClean="0"/>
              <a:t>Supports private installation for large scale environments</a:t>
            </a:r>
            <a:endParaRPr lang="el-G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1856488"/>
            <a:ext cx="4038600" cy="39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0" y="3861048"/>
            <a:ext cx="4572000" cy="1800200"/>
          </a:xfrm>
          <a:prstGeom prst="rect">
            <a:avLst/>
          </a:prstGeom>
          <a:solidFill>
            <a:schemeClr val="bg1">
              <a:lumMod val="6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</a:t>
            </a:r>
            <a:br>
              <a:rPr lang="en-US" dirty="0" smtClean="0"/>
            </a:br>
            <a:r>
              <a:rPr lang="en-US" dirty="0" smtClean="0"/>
              <a:t>(Architecture &amp; Modules)</a:t>
            </a:r>
            <a:endParaRPr lang="el-GR" dirty="0"/>
          </a:p>
        </p:txBody>
      </p:sp>
      <p:pic>
        <p:nvPicPr>
          <p:cNvPr id="7" name="Content Placeholder 6" descr="Clou-Infr-banner.pn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75827" y="2492896"/>
            <a:ext cx="4784205" cy="228040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/>
            </a:r>
            <a:br>
              <a:rPr lang="en-US" sz="1800" dirty="0" smtClean="0"/>
            </a:br>
            <a:endParaRPr lang="el-GR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sp>
        <p:nvSpPr>
          <p:cNvPr id="8" name="Rectangle 7"/>
          <p:cNvSpPr/>
          <p:nvPr/>
        </p:nvSpPr>
        <p:spPr>
          <a:xfrm>
            <a:off x="4572000" y="1484784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CCOM:</a:t>
            </a:r>
            <a:r>
              <a:rPr lang="en-US" sz="1600" dirty="0" smtClean="0">
                <a:latin typeface="+mn-lt"/>
                <a:cs typeface="+mn-cs"/>
              </a:rPr>
              <a:t> Cloud Communicator,  receives the Clips from the Embedded Systems, de-encapsulates them, forwards the contained Clip Object to the Orchestrator and stores the contained Clip Data to the Cloud Storage. Handles VPN connections, de-encrypts Clips (optionally).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SWIFT:</a:t>
            </a:r>
            <a:r>
              <a:rPr lang="en-US" sz="1600" dirty="0" smtClean="0">
                <a:latin typeface="+mn-lt"/>
                <a:cs typeface="+mn-cs"/>
              </a:rPr>
              <a:t> Object Storage Service (Clip Data storage)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KEYSTONE:</a:t>
            </a:r>
            <a:r>
              <a:rPr lang="en-US" sz="1600" dirty="0" smtClean="0">
                <a:latin typeface="+mn-lt"/>
                <a:cs typeface="+mn-cs"/>
              </a:rPr>
              <a:t> Authentication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GLANCE:</a:t>
            </a:r>
            <a:r>
              <a:rPr lang="en-US" sz="1600" dirty="0" smtClean="0">
                <a:latin typeface="+mn-lt"/>
                <a:cs typeface="+mn-cs"/>
              </a:rPr>
              <a:t> Imaging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NOVA:</a:t>
            </a:r>
            <a:r>
              <a:rPr lang="en-US" sz="1600" dirty="0" smtClean="0">
                <a:latin typeface="+mn-lt"/>
                <a:cs typeface="+mn-cs"/>
              </a:rPr>
              <a:t> Computing Service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6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600" b="1" dirty="0" smtClean="0">
                <a:latin typeface="+mn-lt"/>
                <a:cs typeface="+mn-cs"/>
              </a:rPr>
              <a:t>HORIZON:</a:t>
            </a:r>
            <a:r>
              <a:rPr lang="en-US" sz="1600" dirty="0" smtClean="0">
                <a:latin typeface="+mn-lt"/>
                <a:cs typeface="+mn-cs"/>
              </a:rPr>
              <a:t> Dashboard service</a:t>
            </a:r>
            <a:endParaRPr lang="el-GR" sz="1600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 (Infrastructure)</a:t>
            </a:r>
            <a:endParaRPr lang="el-GR" dirty="0"/>
          </a:p>
        </p:txBody>
      </p:sp>
      <p:pic>
        <p:nvPicPr>
          <p:cNvPr id="7" name="Content Placeholder 6" descr="20160219_160238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539552" y="1628800"/>
            <a:ext cx="2808312" cy="2143337"/>
          </a:xfrm>
        </p:spPr>
      </p:pic>
      <p:pic>
        <p:nvPicPr>
          <p:cNvPr id="8" name="Content Placeholder 7" descr="20160217_175131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395536" y="3909374"/>
            <a:ext cx="3168352" cy="2039906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sp>
        <p:nvSpPr>
          <p:cNvPr id="9" name="Rectangle 8"/>
          <p:cNvSpPr/>
          <p:nvPr/>
        </p:nvSpPr>
        <p:spPr>
          <a:xfrm flipH="1" flipV="1">
            <a:off x="395536" y="1628800"/>
            <a:ext cx="3168352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Rectangle 9"/>
          <p:cNvSpPr/>
          <p:nvPr/>
        </p:nvSpPr>
        <p:spPr>
          <a:xfrm flipH="1" flipV="1">
            <a:off x="395536" y="3789040"/>
            <a:ext cx="3168352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Rectangle 10"/>
          <p:cNvSpPr/>
          <p:nvPr/>
        </p:nvSpPr>
        <p:spPr>
          <a:xfrm flipH="1" flipV="1">
            <a:off x="395536" y="1628800"/>
            <a:ext cx="5472608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Rectangle 11"/>
          <p:cNvSpPr/>
          <p:nvPr/>
        </p:nvSpPr>
        <p:spPr>
          <a:xfrm flipH="1" flipV="1">
            <a:off x="395536" y="3789040"/>
            <a:ext cx="5472608" cy="216024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TextBox 12"/>
          <p:cNvSpPr txBox="1"/>
          <p:nvPr/>
        </p:nvSpPr>
        <p:spPr>
          <a:xfrm>
            <a:off x="3600400" y="1628800"/>
            <a:ext cx="2195736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P-REACT Cloud Infrastructure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5 Servers, 2 Network Switches, Storage, Firewall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l-GR" dirty="0" smtClean="0">
              <a:latin typeface="+mn-lt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68144" y="1628800"/>
            <a:ext cx="2880320" cy="432048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3600400" y="3818423"/>
            <a:ext cx="2195736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P-REACT Backup Cloud Infrastructure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4 Servers, 2 Network Switches, Storage, Firewall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l-GR" dirty="0" smtClean="0"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04656" y="1700808"/>
            <a:ext cx="2843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High-End HW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High Availability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System</a:t>
            </a:r>
            <a:br>
              <a:rPr lang="en-US" dirty="0" smtClean="0"/>
            </a:br>
            <a:r>
              <a:rPr lang="en-US" dirty="0" smtClean="0"/>
              <a:t>(Management Dashboard)</a:t>
            </a:r>
            <a:endParaRPr lang="el-GR" dirty="0"/>
          </a:p>
        </p:txBody>
      </p:sp>
      <p:pic>
        <p:nvPicPr>
          <p:cNvPr id="7" name="Content Placeholder 6" descr="P-REACT_CLOUD_LOGIN.pn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179512" y="1628800"/>
            <a:ext cx="1800200" cy="2054134"/>
          </a:xfrm>
        </p:spPr>
      </p:pic>
      <p:pic>
        <p:nvPicPr>
          <p:cNvPr id="8" name="Content Placeholder 7" descr="dashboard1.tif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2051720" y="1643961"/>
            <a:ext cx="3456384" cy="2001063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pic>
        <p:nvPicPr>
          <p:cNvPr id="9" name="Picture 8" descr="dashboard2.tif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864096" y="3645025"/>
            <a:ext cx="4151613" cy="23762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flipH="1" flipV="1">
            <a:off x="179512" y="1628800"/>
            <a:ext cx="5688632" cy="432048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Rectangle 11"/>
          <p:cNvSpPr/>
          <p:nvPr/>
        </p:nvSpPr>
        <p:spPr>
          <a:xfrm>
            <a:off x="5868144" y="1628800"/>
            <a:ext cx="3024336" cy="432048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TextBox 12"/>
          <p:cNvSpPr txBox="1"/>
          <p:nvPr/>
        </p:nvSpPr>
        <p:spPr>
          <a:xfrm>
            <a:off x="5904656" y="1700808"/>
            <a:ext cx="2843808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Easy set up with web interface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Update and install new images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Resources view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dirty="0" smtClean="0">
                <a:latin typeface="+mn-lt"/>
                <a:cs typeface="+mn-cs"/>
              </a:rPr>
              <a:t>Manage Storage, Network, Computation  </a:t>
            </a:r>
            <a:endParaRPr lang="el-GR" dirty="0" smtClean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for your Attention</a:t>
            </a:r>
            <a:endParaRPr lang="el-G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EEAF48-0618-4816-8339-8DFD5E09FD65}" type="datetime1">
              <a:rPr lang="es-ES" smtClean="0"/>
              <a:pPr>
                <a:defRPr/>
              </a:pPr>
              <a:t>22/02/2016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/>
          <a:srcRect b="33816"/>
          <a:stretch>
            <a:fillRect/>
          </a:stretch>
        </p:blipFill>
        <p:spPr bwMode="auto">
          <a:xfrm>
            <a:off x="2915816" y="1916832"/>
            <a:ext cx="57496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1844824"/>
            <a:ext cx="2843808" cy="345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1400" b="1" dirty="0" smtClean="0">
                <a:latin typeface="+mn-lt"/>
                <a:cs typeface="+mn-cs"/>
              </a:rPr>
              <a:t>P-REACT                      team:</a:t>
            </a: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1400" b="1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400" b="1" dirty="0" smtClean="0">
                <a:latin typeface="+mn-lt"/>
                <a:cs typeface="+mn-cs"/>
              </a:rPr>
              <a:t>Nikos </a:t>
            </a:r>
            <a:r>
              <a:rPr lang="en-US" sz="1400" b="1" dirty="0" err="1" smtClean="0">
                <a:latin typeface="+mn-lt"/>
                <a:cs typeface="+mn-cs"/>
              </a:rPr>
              <a:t>Zotos</a:t>
            </a:r>
            <a:r>
              <a:rPr lang="en-US" sz="1400" b="1" dirty="0" smtClean="0">
                <a:latin typeface="+mn-lt"/>
                <a:cs typeface="+mn-cs"/>
              </a:rPr>
              <a:t> </a:t>
            </a:r>
            <a:r>
              <a:rPr lang="en-US" sz="1400" dirty="0" smtClean="0">
                <a:latin typeface="+mn-lt"/>
                <a:cs typeface="+mn-cs"/>
              </a:rPr>
              <a:t>(CIO, Telecom Engineer)</a:t>
            </a: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400" b="1" dirty="0" smtClean="0">
                <a:latin typeface="+mn-lt"/>
                <a:cs typeface="+mn-cs"/>
              </a:rPr>
              <a:t>George </a:t>
            </a:r>
            <a:r>
              <a:rPr lang="en-US" sz="1400" b="1" dirty="0" err="1" smtClean="0">
                <a:latin typeface="+mn-lt"/>
                <a:cs typeface="+mn-cs"/>
              </a:rPr>
              <a:t>Bogdos</a:t>
            </a:r>
            <a:r>
              <a:rPr lang="en-US" sz="1400" b="1" dirty="0" smtClean="0">
                <a:latin typeface="+mn-lt"/>
                <a:cs typeface="+mn-cs"/>
              </a:rPr>
              <a:t> </a:t>
            </a:r>
            <a:r>
              <a:rPr lang="en-US" sz="1400" dirty="0" smtClean="0">
                <a:latin typeface="+mn-lt"/>
                <a:cs typeface="+mn-cs"/>
              </a:rPr>
              <a:t>(CTO, Telecom Engineer)</a:t>
            </a: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400" b="1" dirty="0" err="1" smtClean="0">
                <a:latin typeface="+mn-lt"/>
                <a:cs typeface="+mn-cs"/>
              </a:rPr>
              <a:t>Anargyros</a:t>
            </a:r>
            <a:r>
              <a:rPr lang="en-US" sz="1400" b="1" dirty="0" smtClean="0">
                <a:latin typeface="+mn-lt"/>
                <a:cs typeface="+mn-cs"/>
              </a:rPr>
              <a:t> </a:t>
            </a:r>
            <a:r>
              <a:rPr lang="en-US" sz="1400" b="1" dirty="0" err="1" smtClean="0">
                <a:latin typeface="+mn-lt"/>
                <a:cs typeface="+mn-cs"/>
              </a:rPr>
              <a:t>Sideris</a:t>
            </a:r>
            <a:r>
              <a:rPr lang="en-US" sz="1400" b="1" dirty="0" smtClean="0">
                <a:latin typeface="+mn-lt"/>
                <a:cs typeface="+mn-cs"/>
              </a:rPr>
              <a:t> </a:t>
            </a:r>
            <a:r>
              <a:rPr lang="en-US" sz="1400" dirty="0" smtClean="0">
                <a:latin typeface="+mn-lt"/>
                <a:cs typeface="+mn-cs"/>
              </a:rPr>
              <a:t>(Senior Researcher, Systems &amp; Software Engineer)</a:t>
            </a: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1400" dirty="0" smtClean="0"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1400" b="1" dirty="0" smtClean="0">
                <a:latin typeface="+mn-lt"/>
                <a:cs typeface="+mn-cs"/>
              </a:rPr>
              <a:t>George </a:t>
            </a:r>
            <a:r>
              <a:rPr lang="en-US" sz="1400" b="1" dirty="0" err="1" smtClean="0">
                <a:latin typeface="+mn-lt"/>
                <a:cs typeface="+mn-cs"/>
              </a:rPr>
              <a:t>Alexiou</a:t>
            </a:r>
            <a:r>
              <a:rPr lang="en-US" sz="1400" b="1" dirty="0" smtClean="0">
                <a:latin typeface="+mn-lt"/>
                <a:cs typeface="+mn-cs"/>
              </a:rPr>
              <a:t> </a:t>
            </a:r>
            <a:r>
              <a:rPr lang="en-US" sz="1400" dirty="0" smtClean="0">
                <a:latin typeface="+mn-lt"/>
                <a:cs typeface="+mn-cs"/>
              </a:rPr>
              <a:t>(Researcher, Software Engineer)</a:t>
            </a:r>
            <a:r>
              <a:rPr lang="en-US" sz="1400" dirty="0" smtClean="0">
                <a:latin typeface="+mn-lt"/>
                <a:cs typeface="+mn-cs"/>
              </a:rPr>
              <a:t> </a:t>
            </a:r>
            <a:endParaRPr lang="el-GR" sz="1400" dirty="0" smtClean="0">
              <a:latin typeface="+mn-lt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924944"/>
            <a:ext cx="27051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F_LOGO.png"/>
          <p:cNvPicPr>
            <a:picLocks noChangeAspect="1"/>
          </p:cNvPicPr>
          <p:nvPr/>
        </p:nvPicPr>
        <p:blipFill>
          <a:blip r:embed="rId4" cstate="print"/>
          <a:srcRect r="21273"/>
          <a:stretch>
            <a:fillRect/>
          </a:stretch>
        </p:blipFill>
        <p:spPr>
          <a:xfrm>
            <a:off x="1115616" y="1628800"/>
            <a:ext cx="732603" cy="4320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336</Words>
  <Application>Microsoft Office PowerPoint</Application>
  <PresentationFormat>On-screen Show (4:3)</PresentationFormat>
  <Paragraphs>123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P-REACT</vt:lpstr>
      <vt:lpstr>Embedded System</vt:lpstr>
      <vt:lpstr>Embedded System (Architecture &amp; Modules)</vt:lpstr>
      <vt:lpstr>Embedded System (Sensors)</vt:lpstr>
      <vt:lpstr>Embedded System  (Different Systems)</vt:lpstr>
      <vt:lpstr>Embedded System (Management User Interface)</vt:lpstr>
      <vt:lpstr>Cloud System</vt:lpstr>
      <vt:lpstr>Cloud System (Architecture &amp; Modules)</vt:lpstr>
      <vt:lpstr>Cloud System (Infrastructure)</vt:lpstr>
      <vt:lpstr>Cloud System (Management Dashboard)</vt:lpstr>
      <vt:lpstr>Thank you for your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fint</cp:lastModifiedBy>
  <cp:revision>48</cp:revision>
  <dcterms:created xsi:type="dcterms:W3CDTF">2014-04-28T07:12:17Z</dcterms:created>
  <dcterms:modified xsi:type="dcterms:W3CDTF">2016-02-22T14:55:54Z</dcterms:modified>
</cp:coreProperties>
</file>