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68" r:id="rId3"/>
    <p:sldId id="258" r:id="rId4"/>
    <p:sldId id="260" r:id="rId5"/>
    <p:sldId id="261" r:id="rId6"/>
    <p:sldId id="280" r:id="rId7"/>
    <p:sldId id="278" r:id="rId8"/>
    <p:sldId id="279" r:id="rId9"/>
    <p:sldId id="263" r:id="rId10"/>
    <p:sldId id="265" r:id="rId11"/>
    <p:sldId id="281" r:id="rId12"/>
    <p:sldId id="272" r:id="rId13"/>
    <p:sldId id="273" r:id="rId14"/>
    <p:sldId id="274" r:id="rId15"/>
    <p:sldId id="262" r:id="rId16"/>
    <p:sldId id="266" r:id="rId17"/>
    <p:sldId id="269" r:id="rId18"/>
    <p:sldId id="270" r:id="rId19"/>
    <p:sldId id="276" r:id="rId20"/>
    <p:sldId id="277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57" autoAdjust="0"/>
    <p:restoredTop sz="73890" autoAdjust="0"/>
  </p:normalViewPr>
  <p:slideViewPr>
    <p:cSldViewPr>
      <p:cViewPr>
        <p:scale>
          <a:sx n="72" d="100"/>
          <a:sy n="72" d="100"/>
        </p:scale>
        <p:origin x="-1218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77DA55-5FD2-42B8-A19E-008B6FFCDA40}" type="datetimeFigureOut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5AF04B-648E-4F89-9080-EF53E7F07BA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1399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838F3F-AE4D-40AE-84E6-0E1AD1E3AF4A}" type="datetimeFigureOut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8F44A85-B8E0-49D8-8C38-2E921833315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9742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525E-C340-4564-8E09-FADA57766012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6934F-9164-486A-910E-8D71A419F40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0165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F42AF-305C-4FAB-80F7-02405DE17A59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681C-79A6-43EE-9FD4-9D021145667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4969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71C9-73CE-41A5-B4C2-4D3CB885F0C9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EFC39-B8C2-4404-A7E8-64B379F0B2F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6480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AF48-0618-4816-8339-8DFD5E09FD65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5C78-3307-45A1-ABDC-C25ADC54909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503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52837-3D32-41F7-912C-02FC80770B3D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686B9-F3E8-45F8-A5AE-120662C9037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102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286E9-A1EE-4E6B-BE1C-BAC93351AF6A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9A1AD-49A1-49AF-9D1F-46AE122D943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5754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8B276-E126-4C7A-8D94-3244D95E7873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7BED2-DF62-44EA-A0C8-D86E766239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5918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8838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476673"/>
            <a:ext cx="5111750" cy="55446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420888"/>
            <a:ext cx="3008313" cy="36003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3D732-7AFA-4648-9FC8-3202DBF29AB2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833D7-DF2C-410C-AF28-8A25C97217C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687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539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5545-926E-4A0A-A232-175B900B3A82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B2E9-81D3-4885-AF02-F0B532EEBBE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20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FFBE7-ECC9-46A2-8368-235C4E6A3A58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B8595-E130-4174-9BB7-EA453A89520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303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76673"/>
            <a:ext cx="2057400" cy="5544616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5656" y="476673"/>
            <a:ext cx="5001344" cy="5544616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125" y="1158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B5593-7FC1-4665-AD8C-BBCFB602B9E0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14C6E-74B6-484B-AF2A-E67DC1C370F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9782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jpe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Relationship Id="rId22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116013" y="274638"/>
            <a:ext cx="75707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title style</a:t>
            </a:r>
            <a:endParaRPr lang="es-ES" altLang="el-G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text styles</a:t>
            </a:r>
          </a:p>
          <a:p>
            <a:pPr lvl="1"/>
            <a:r>
              <a:rPr lang="en-US" altLang="el-GR" smtClean="0"/>
              <a:t>Second level</a:t>
            </a:r>
          </a:p>
          <a:p>
            <a:pPr lvl="2"/>
            <a:r>
              <a:rPr lang="en-US" altLang="el-GR" smtClean="0"/>
              <a:t>Third level</a:t>
            </a:r>
          </a:p>
          <a:p>
            <a:pPr lvl="3"/>
            <a:r>
              <a:rPr lang="en-US" altLang="el-GR" smtClean="0"/>
              <a:t>Fourth level</a:t>
            </a:r>
          </a:p>
          <a:p>
            <a:pPr lvl="4"/>
            <a:r>
              <a:rPr lang="en-US" altLang="el-GR" smtClean="0"/>
              <a:t>Fifth level</a:t>
            </a:r>
            <a:endParaRPr lang="es-ES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67488" y="1381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F67BC6-F5F9-40B5-8BE7-7BF12CFAA92F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67488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AD1674-097C-4530-A419-21227F9C3AF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7" name="Rectangle 6"/>
          <p:cNvSpPr/>
          <p:nvPr userDrawn="1"/>
        </p:nvSpPr>
        <p:spPr>
          <a:xfrm>
            <a:off x="0" y="5951538"/>
            <a:ext cx="9144000" cy="5762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Rectangle 7"/>
          <p:cNvSpPr/>
          <p:nvPr userDrawn="1"/>
        </p:nvSpPr>
        <p:spPr>
          <a:xfrm>
            <a:off x="257330" y="451022"/>
            <a:ext cx="8229600" cy="6185647"/>
          </a:xfrm>
          <a:prstGeom prst="rect">
            <a:avLst/>
          </a:prstGeom>
          <a:blipFill>
            <a:blip r:embed="rId13" cstate="screen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4499992" y="0"/>
            <a:ext cx="3744416" cy="623938"/>
          </a:xfrm>
          <a:prstGeom prst="rect">
            <a:avLst/>
          </a:prstGeom>
          <a:blipFill>
            <a:blip r:embed="rId14" cstate="screen"/>
            <a:stretch>
              <a:fillRect/>
            </a:stretch>
          </a:blip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7" name="Picture 9" descr="P-REACT logo.png"/>
          <p:cNvPicPr>
            <a:picLocks noChangeAspect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450850"/>
            <a:ext cx="1258887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6" descr="\\mambo\Areas\V7\transferencia\MARKETING\Base de logos\Vicomtech\2012 Vicomtech Nueva imagen\Vicomtech-ik4_150ppp (1).png"/>
          <p:cNvPicPr>
            <a:picLocks noChangeAspect="1" noChangeArrowheads="1"/>
          </p:cNvPicPr>
          <p:nvPr userDrawn="1"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" y="6118225"/>
            <a:ext cx="91598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1" descr="\\mambo\Areas\V7\transferencia\MARKETING\Base de logos\Otros Logos\P-React\KEMEA.jpg"/>
          <p:cNvPicPr>
            <a:picLocks noChangeAspect="1" noChangeArrowheads="1"/>
          </p:cNvPicPr>
          <p:nvPr userDrawn="1"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8" y="5999163"/>
            <a:ext cx="10160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3" descr="\\mambo\Areas\V7\transferencia\MARKETING\Base de logos\Otros Logos\P-React\LogoKinesense_whithoutWebadress.png"/>
          <p:cNvPicPr>
            <a:picLocks noChangeAspect="1" noChangeArrowheads="1"/>
          </p:cNvPicPr>
          <p:nvPr userDrawn="1"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0" y="6196013"/>
            <a:ext cx="993775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4" descr="\\mambo\Areas\V7\transferencia\MARKETING\Base de logos\Otros Logos\P-React\aditess_logofinal.jpg"/>
          <p:cNvPicPr>
            <a:picLocks noChangeAspect="1" noChangeArrowheads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964238"/>
            <a:ext cx="44291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5" descr="\\mambo\Areas\V7\transferencia\MARKETING\Base de logos\Otros Logos\P-React\FINT_LOGO.PNG"/>
          <p:cNvPicPr>
            <a:picLocks noChangeAspect="1" noChangeArrowheads="1"/>
          </p:cNvPicPr>
          <p:nvPr userDrawn="1"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5983288"/>
            <a:ext cx="10191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184" y="6119053"/>
            <a:ext cx="1145542" cy="341096"/>
          </a:xfrm>
          <a:prstGeom prst="rect">
            <a:avLst/>
          </a:prstGeom>
        </p:spPr>
      </p:pic>
      <p:pic>
        <p:nvPicPr>
          <p:cNvPr id="18" name="Picture 17" descr="http://p-react.eu/wp-content/uploads/SRM.png"/>
          <p:cNvPicPr/>
          <p:nvPr userDrawn="1"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505" y="5855528"/>
            <a:ext cx="891866" cy="7811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30.jpeg"/><Relationship Id="rId1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11" Type="http://schemas.openxmlformats.org/officeDocument/2006/relationships/image" Target="../media/image28.jpe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4.jpeg"/><Relationship Id="rId7" Type="http://schemas.openxmlformats.org/officeDocument/2006/relationships/image" Target="../media/image3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jpeg"/><Relationship Id="rId5" Type="http://schemas.openxmlformats.org/officeDocument/2006/relationships/image" Target="../media/image36.jpeg"/><Relationship Id="rId10" Type="http://schemas.openxmlformats.org/officeDocument/2006/relationships/image" Target="../media/image40.jpeg"/><Relationship Id="rId4" Type="http://schemas.openxmlformats.org/officeDocument/2006/relationships/image" Target="../media/image35.jpeg"/><Relationship Id="rId9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tif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tif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6.tif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l-GR" smtClean="0"/>
              <a:t>P-REACT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err="1" smtClean="0"/>
              <a:t>Embedded</a:t>
            </a:r>
            <a:r>
              <a:rPr lang="es-ES" dirty="0" smtClean="0"/>
              <a:t> &amp; Cloud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Platforms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4439433-E471-41CB-81BE-85E200658466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492375"/>
            <a:ext cx="2986087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OVERALL ARCHITECTURE</a:t>
            </a:r>
            <a:endParaRPr lang="el-G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39952" y="1412776"/>
            <a:ext cx="4896544" cy="4608513"/>
          </a:xfrm>
        </p:spPr>
        <p:txBody>
          <a:bodyPr/>
          <a:lstStyle/>
          <a:p>
            <a:r>
              <a:rPr lang="en-US" sz="1800" dirty="0" smtClean="0"/>
              <a:t>Cloud orchestrated embedded systems</a:t>
            </a:r>
          </a:p>
          <a:p>
            <a:r>
              <a:rPr lang="en-US" sz="1800" dirty="0" smtClean="0"/>
              <a:t>Multi-sensor support (currently video, depth, and audio)</a:t>
            </a:r>
          </a:p>
          <a:p>
            <a:r>
              <a:rPr lang="en-US" sz="1800" dirty="0" smtClean="0"/>
              <a:t>Energy and storage efficient solution that adapts the “Clip” to the network conditions</a:t>
            </a:r>
          </a:p>
          <a:p>
            <a:r>
              <a:rPr lang="en-US" sz="1800" dirty="0" smtClean="0"/>
              <a:t>Reduces search time on investigations</a:t>
            </a:r>
          </a:p>
          <a:p>
            <a:r>
              <a:rPr lang="en-US" sz="1800" dirty="0" smtClean="0"/>
              <a:t>2 levels of analysis (embedded and cloud)</a:t>
            </a:r>
          </a:p>
          <a:p>
            <a:r>
              <a:rPr lang="en-US" sz="1800" dirty="0" smtClean="0"/>
              <a:t>Operator can focus his/her attention on alerts</a:t>
            </a:r>
          </a:p>
          <a:p>
            <a:r>
              <a:rPr lang="en-US" sz="1800" dirty="0" smtClean="0"/>
              <a:t>Easy to integrate with current surveillance systems</a:t>
            </a:r>
          </a:p>
          <a:p>
            <a:r>
              <a:rPr lang="en-US" sz="1800" dirty="0" smtClean="0"/>
              <a:t>Dynamically configurable solution (by default business rules and/or on-the-fly changes made by the operator)</a:t>
            </a:r>
          </a:p>
          <a:p>
            <a:r>
              <a:rPr lang="en-US" sz="1800" dirty="0" smtClean="0"/>
              <a:t>Access levels based on user profiles</a:t>
            </a:r>
            <a:endParaRPr lang="en-US" sz="1800" dirty="0"/>
          </a:p>
          <a:p>
            <a:endParaRPr lang="en-US" sz="1800" dirty="0"/>
          </a:p>
          <a:p>
            <a:endParaRPr lang="en-US" sz="18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496" y="1856488"/>
            <a:ext cx="4038600" cy="390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8881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Embedded System</a:t>
            </a:r>
            <a:endParaRPr lang="el-G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495800" cy="4536505"/>
          </a:xfrm>
        </p:spPr>
        <p:txBody>
          <a:bodyPr/>
          <a:lstStyle/>
          <a:p>
            <a:pPr marL="185738" indent="-185738"/>
            <a:r>
              <a:rPr lang="en-US" sz="1800" dirty="0" smtClean="0"/>
              <a:t>Easy to install and </a:t>
            </a:r>
            <a:r>
              <a:rPr lang="en-US" sz="1800" dirty="0" smtClean="0"/>
              <a:t>use (normally less than an hour for a small shop/location/bus stop).</a:t>
            </a:r>
            <a:endParaRPr lang="en-US" sz="1800" dirty="0" smtClean="0"/>
          </a:p>
          <a:p>
            <a:pPr marL="185738" indent="-185738"/>
            <a:r>
              <a:rPr lang="en-US" sz="1800" dirty="0" smtClean="0"/>
              <a:t>Adaptable </a:t>
            </a:r>
            <a:r>
              <a:rPr lang="en-US" sz="1800" dirty="0" smtClean="0"/>
              <a:t>to the network conditions.   </a:t>
            </a:r>
          </a:p>
          <a:p>
            <a:pPr marL="185738" indent="-185738"/>
            <a:r>
              <a:rPr lang="en-US" sz="1800" dirty="0" smtClean="0"/>
              <a:t>Supports </a:t>
            </a:r>
            <a:r>
              <a:rPr lang="en-US" sz="1800" dirty="0" smtClean="0"/>
              <a:t>a multitude of video/audio formats and </a:t>
            </a:r>
            <a:r>
              <a:rPr lang="en-US" sz="1800" dirty="0" smtClean="0"/>
              <a:t>codecs (98 codecs; including all the most widely used ones).</a:t>
            </a:r>
            <a:endParaRPr lang="en-US" sz="1800" dirty="0" smtClean="0"/>
          </a:p>
          <a:p>
            <a:pPr marL="185738" indent="-185738"/>
            <a:r>
              <a:rPr lang="en-US" sz="1800" dirty="0" smtClean="0"/>
              <a:t>Supports </a:t>
            </a:r>
            <a:r>
              <a:rPr lang="en-US" sz="1800" dirty="0"/>
              <a:t>standalone operation when connection with the cloud is not an </a:t>
            </a:r>
            <a:r>
              <a:rPr lang="en-US" sz="1800" dirty="0" smtClean="0"/>
              <a:t>option.</a:t>
            </a:r>
          </a:p>
          <a:p>
            <a:pPr marL="185738" indent="-185738"/>
            <a:r>
              <a:rPr lang="en-US" sz="1800" dirty="0"/>
              <a:t>Real time re-configuration of the system's components.</a:t>
            </a:r>
          </a:p>
          <a:p>
            <a:pPr lvl="1"/>
            <a:r>
              <a:rPr lang="en-US" sz="1800" dirty="0" smtClean="0"/>
              <a:t>A “Clip” is generated and sent to the cloud when an event is detected</a:t>
            </a:r>
          </a:p>
          <a:p>
            <a:endParaRPr lang="en-US" dirty="0" smtClean="0"/>
          </a:p>
          <a:p>
            <a:endParaRPr lang="el-G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1856488"/>
            <a:ext cx="4038600" cy="390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0" y="1916832"/>
            <a:ext cx="4499992" cy="1872208"/>
          </a:xfrm>
          <a:prstGeom prst="rect">
            <a:avLst/>
          </a:prstGeom>
          <a:solidFill>
            <a:schemeClr val="bg1">
              <a:lumMod val="6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Rectangle 8"/>
          <p:cNvSpPr/>
          <p:nvPr/>
        </p:nvSpPr>
        <p:spPr>
          <a:xfrm>
            <a:off x="0" y="3789040"/>
            <a:ext cx="1475656" cy="1872208"/>
          </a:xfrm>
          <a:prstGeom prst="rect">
            <a:avLst/>
          </a:prstGeom>
          <a:solidFill>
            <a:schemeClr val="bg1">
              <a:lumMod val="6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 flipH="1" flipV="1">
            <a:off x="323528" y="1484784"/>
            <a:ext cx="2808312" cy="331236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4098" name="Title 3"/>
          <p:cNvSpPr>
            <a:spLocks noGrp="1"/>
          </p:cNvSpPr>
          <p:nvPr>
            <p:ph type="title"/>
          </p:nvPr>
        </p:nvSpPr>
        <p:spPr>
          <a:xfrm>
            <a:off x="1403350" y="274638"/>
            <a:ext cx="7283450" cy="1143000"/>
          </a:xfrm>
        </p:spPr>
        <p:txBody>
          <a:bodyPr/>
          <a:lstStyle/>
          <a:p>
            <a:pPr eaLnBrk="1" hangingPunct="1"/>
            <a:r>
              <a:rPr lang="en-US" altLang="el-GR" dirty="0" smtClean="0"/>
              <a:t>Embedded System (Sensors)</a:t>
            </a:r>
            <a:endParaRPr lang="el-GR" altLang="el-GR" dirty="0" smtClean="0"/>
          </a:p>
        </p:txBody>
      </p:sp>
      <p:pic>
        <p:nvPicPr>
          <p:cNvPr id="8" name="Content Placeholder 7" descr="1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945805" y="3789040"/>
            <a:ext cx="1114027" cy="835521"/>
          </a:xfrm>
        </p:spPr>
      </p:pic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A55CFCF-BBC2-471E-9DC7-FEA60EEEA8EE}" type="datetime1">
              <a:rPr lang="es-ES"/>
              <a:pPr>
                <a:defRPr/>
              </a:pPr>
              <a:t>29/03/2016</a:t>
            </a:fld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51AA03F-5F75-4074-AC51-46C5CE8C1B76}" type="slidenum">
              <a:rPr lang="es-ES"/>
              <a:pPr>
                <a:defRPr/>
              </a:pPr>
              <a:t>4</a:t>
            </a:fld>
            <a:endParaRPr lang="es-ES"/>
          </a:p>
        </p:txBody>
      </p:sp>
      <p:pic>
        <p:nvPicPr>
          <p:cNvPr id="9" name="Picture 8" descr="26-104-635-TS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7544" y="2636912"/>
            <a:ext cx="1224136" cy="918102"/>
          </a:xfrm>
          <a:prstGeom prst="rect">
            <a:avLst/>
          </a:prstGeom>
        </p:spPr>
      </p:pic>
      <p:pic>
        <p:nvPicPr>
          <p:cNvPr id="12" name="Picture 11" descr="ip_camera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39552" y="3789040"/>
            <a:ext cx="1017651" cy="836712"/>
          </a:xfrm>
          <a:prstGeom prst="rect">
            <a:avLst/>
          </a:prstGeom>
        </p:spPr>
      </p:pic>
      <p:pic>
        <p:nvPicPr>
          <p:cNvPr id="13" name="Picture 12" descr="download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95536" y="1556792"/>
            <a:ext cx="1152128" cy="922620"/>
          </a:xfrm>
          <a:prstGeom prst="rect">
            <a:avLst/>
          </a:prstGeom>
        </p:spPr>
      </p:pic>
      <p:pic>
        <p:nvPicPr>
          <p:cNvPr id="15" name="Picture 14" descr="images (2)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683568" y="4869160"/>
            <a:ext cx="936104" cy="936104"/>
          </a:xfrm>
          <a:prstGeom prst="rect">
            <a:avLst/>
          </a:prstGeom>
        </p:spPr>
      </p:pic>
      <p:pic>
        <p:nvPicPr>
          <p:cNvPr id="16" name="Picture 15" descr="images (1).jpg"/>
          <p:cNvPicPr>
            <a:picLocks noChangeAspect="1"/>
          </p:cNvPicPr>
          <p:nvPr/>
        </p:nvPicPr>
        <p:blipFill>
          <a:blip r:embed="rId7" cstate="screen"/>
          <a:stretch>
            <a:fillRect/>
          </a:stretch>
        </p:blipFill>
        <p:spPr>
          <a:xfrm>
            <a:off x="2051720" y="4869160"/>
            <a:ext cx="936104" cy="936104"/>
          </a:xfrm>
          <a:prstGeom prst="rect">
            <a:avLst/>
          </a:prstGeom>
        </p:spPr>
      </p:pic>
      <p:pic>
        <p:nvPicPr>
          <p:cNvPr id="17" name="Picture 16" descr="USB3_camera_family300.gif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1907704" y="1628800"/>
            <a:ext cx="864096" cy="720080"/>
          </a:xfrm>
          <a:prstGeom prst="rect">
            <a:avLst/>
          </a:prstGeom>
        </p:spPr>
      </p:pic>
      <p:pic>
        <p:nvPicPr>
          <p:cNvPr id="18" name="Picture 17" descr="Mini-USB-camera-with-pinhole-lens-for-Surveillance.jpg"/>
          <p:cNvPicPr>
            <a:picLocks noChangeAspect="1"/>
          </p:cNvPicPr>
          <p:nvPr/>
        </p:nvPicPr>
        <p:blipFill>
          <a:blip r:embed="rId9" cstate="screen"/>
          <a:stretch>
            <a:fillRect/>
          </a:stretch>
        </p:blipFill>
        <p:spPr>
          <a:xfrm>
            <a:off x="1979712" y="2636912"/>
            <a:ext cx="936104" cy="881949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 flipH="1" flipV="1">
            <a:off x="323528" y="4869160"/>
            <a:ext cx="2808312" cy="100811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29" name="Rectangle 28"/>
          <p:cNvSpPr/>
          <p:nvPr/>
        </p:nvSpPr>
        <p:spPr>
          <a:xfrm flipH="1" flipV="1">
            <a:off x="323528" y="1484784"/>
            <a:ext cx="5544616" cy="108012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0" name="Rectangle 29"/>
          <p:cNvSpPr/>
          <p:nvPr/>
        </p:nvSpPr>
        <p:spPr>
          <a:xfrm flipH="1" flipV="1">
            <a:off x="323528" y="2564904"/>
            <a:ext cx="5544616" cy="108012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1" name="Rectangle 30"/>
          <p:cNvSpPr/>
          <p:nvPr/>
        </p:nvSpPr>
        <p:spPr>
          <a:xfrm flipH="1" flipV="1">
            <a:off x="323528" y="3645024"/>
            <a:ext cx="5544616" cy="115212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2" name="Rectangle 31"/>
          <p:cNvSpPr/>
          <p:nvPr/>
        </p:nvSpPr>
        <p:spPr>
          <a:xfrm flipH="1" flipV="1">
            <a:off x="323528" y="4869160"/>
            <a:ext cx="5544616" cy="100811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3" name="TextBox 32"/>
          <p:cNvSpPr txBox="1"/>
          <p:nvPr/>
        </p:nvSpPr>
        <p:spPr>
          <a:xfrm>
            <a:off x="3347864" y="1628800"/>
            <a:ext cx="2034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Embedded cameras</a:t>
            </a:r>
          </a:p>
          <a:p>
            <a:r>
              <a:rPr lang="en-US" dirty="0" smtClean="0"/>
              <a:t>support</a:t>
            </a:r>
            <a:endParaRPr lang="el-GR" dirty="0"/>
          </a:p>
        </p:txBody>
      </p:sp>
      <p:sp>
        <p:nvSpPr>
          <p:cNvPr id="34" name="TextBox 33"/>
          <p:cNvSpPr txBox="1"/>
          <p:nvPr/>
        </p:nvSpPr>
        <p:spPr>
          <a:xfrm>
            <a:off x="3347864" y="2843644"/>
            <a:ext cx="2184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USB cameras support</a:t>
            </a:r>
            <a:endParaRPr lang="el-GR" dirty="0"/>
          </a:p>
        </p:txBody>
      </p:sp>
      <p:sp>
        <p:nvSpPr>
          <p:cNvPr id="35" name="TextBox 34"/>
          <p:cNvSpPr txBox="1"/>
          <p:nvPr/>
        </p:nvSpPr>
        <p:spPr>
          <a:xfrm>
            <a:off x="3347864" y="3923764"/>
            <a:ext cx="1982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IP cameras support</a:t>
            </a:r>
            <a:endParaRPr lang="el-GR" dirty="0"/>
          </a:p>
        </p:txBody>
      </p:sp>
      <p:sp>
        <p:nvSpPr>
          <p:cNvPr id="36" name="TextBox 35"/>
          <p:cNvSpPr txBox="1"/>
          <p:nvPr/>
        </p:nvSpPr>
        <p:spPr>
          <a:xfrm>
            <a:off x="3347864" y="5085184"/>
            <a:ext cx="22312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USB, IP  microphones </a:t>
            </a:r>
          </a:p>
          <a:p>
            <a:r>
              <a:rPr lang="en-US" dirty="0" smtClean="0"/>
              <a:t>support</a:t>
            </a:r>
            <a:endParaRPr lang="el-GR" dirty="0"/>
          </a:p>
        </p:txBody>
      </p:sp>
      <p:sp>
        <p:nvSpPr>
          <p:cNvPr id="37" name="Rectangle 36"/>
          <p:cNvSpPr/>
          <p:nvPr/>
        </p:nvSpPr>
        <p:spPr>
          <a:xfrm>
            <a:off x="5868144" y="1484784"/>
            <a:ext cx="2952328" cy="4392488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8" name="TextBox 37"/>
          <p:cNvSpPr txBox="1"/>
          <p:nvPr/>
        </p:nvSpPr>
        <p:spPr>
          <a:xfrm>
            <a:off x="6084169" y="1700808"/>
            <a:ext cx="2592288" cy="280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Various types of sensors supported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Enhanced Interoperability  </a:t>
            </a: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Also support integration with legacy cameras </a:t>
            </a:r>
            <a:endParaRPr lang="el-GR" dirty="0" smtClean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1187450" y="274638"/>
            <a:ext cx="7499350" cy="1143000"/>
          </a:xfrm>
        </p:spPr>
        <p:txBody>
          <a:bodyPr/>
          <a:lstStyle/>
          <a:p>
            <a:pPr eaLnBrk="1" hangingPunct="1"/>
            <a:r>
              <a:rPr lang="en-US" altLang="el-GR" dirty="0" smtClean="0"/>
              <a:t>Embedded System </a:t>
            </a:r>
            <a:br>
              <a:rPr lang="en-US" altLang="el-GR" dirty="0" smtClean="0"/>
            </a:br>
            <a:r>
              <a:rPr lang="en-US" altLang="el-GR" dirty="0" smtClean="0"/>
              <a:t>(Different Systems)</a:t>
            </a:r>
          </a:p>
        </p:txBody>
      </p:sp>
      <p:pic>
        <p:nvPicPr>
          <p:cNvPr id="9" name="Content Placeholder 8" descr="dell-ws-7810-thumb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tretch>
            <a:fillRect/>
          </a:stretch>
        </p:blipFill>
        <p:spPr>
          <a:xfrm>
            <a:off x="107504" y="3861048"/>
            <a:ext cx="1729689" cy="1296144"/>
          </a:xfrm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62B015A-DD8D-4926-83B9-60D261B2E348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6A579AF-86B7-468F-AD1C-AD9F7E1C96E0}" type="slidenum">
              <a:rPr lang="es-ES"/>
              <a:pPr>
                <a:defRPr/>
              </a:pPr>
              <a:t>5</a:t>
            </a:fld>
            <a:endParaRPr lang="es-ES"/>
          </a:p>
        </p:txBody>
      </p:sp>
      <p:pic>
        <p:nvPicPr>
          <p:cNvPr id="7" name="Content Placeholder 6" descr="ES_Corporate.jpg"/>
          <p:cNvPicPr>
            <a:picLocks noGrp="1" noChangeAspect="1"/>
          </p:cNvPicPr>
          <p:nvPr>
            <p:ph sz="half" idx="1"/>
          </p:nvPr>
        </p:nvPicPr>
        <p:blipFill>
          <a:blip r:embed="rId3" cstate="screen"/>
          <a:stretch>
            <a:fillRect/>
          </a:stretch>
        </p:blipFill>
        <p:spPr>
          <a:xfrm>
            <a:off x="1979712" y="4293096"/>
            <a:ext cx="2160240" cy="865164"/>
          </a:xfrm>
        </p:spPr>
      </p:pic>
      <p:pic>
        <p:nvPicPr>
          <p:cNvPr id="10" name="Picture 9" descr="20160217_174843.jpg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395536" y="2060848"/>
            <a:ext cx="1656184" cy="1512168"/>
          </a:xfrm>
          <a:prstGeom prst="rect">
            <a:avLst/>
          </a:prstGeom>
        </p:spPr>
      </p:pic>
      <p:pic>
        <p:nvPicPr>
          <p:cNvPr id="11" name="Picture 10" descr="20160217_175013.jp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2051720" y="2060848"/>
            <a:ext cx="2106234" cy="1512168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 flipH="1" flipV="1">
            <a:off x="395536" y="2060848"/>
            <a:ext cx="3816424" cy="151216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Rectangle 12"/>
          <p:cNvSpPr/>
          <p:nvPr/>
        </p:nvSpPr>
        <p:spPr>
          <a:xfrm flipH="1" flipV="1">
            <a:off x="395536" y="3717032"/>
            <a:ext cx="3816424" cy="151216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Rectangle 13"/>
          <p:cNvSpPr/>
          <p:nvPr/>
        </p:nvSpPr>
        <p:spPr>
          <a:xfrm flipH="1" flipV="1">
            <a:off x="395536" y="2060848"/>
            <a:ext cx="5400600" cy="151216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Rectangle 14"/>
          <p:cNvSpPr/>
          <p:nvPr/>
        </p:nvSpPr>
        <p:spPr>
          <a:xfrm flipH="1" flipV="1">
            <a:off x="395536" y="3717032"/>
            <a:ext cx="5400600" cy="151216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TextBox 15"/>
          <p:cNvSpPr txBox="1"/>
          <p:nvPr/>
        </p:nvSpPr>
        <p:spPr>
          <a:xfrm>
            <a:off x="4283968" y="2060848"/>
            <a:ext cx="15841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Actual      P-REACT ES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Small scale areas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3968" y="3717032"/>
            <a:ext cx="15841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Corporate large scale </a:t>
            </a:r>
            <a:r>
              <a:rPr lang="en-US" dirty="0" smtClean="0">
                <a:latin typeface="+mn-lt"/>
                <a:cs typeface="+mn-cs"/>
              </a:rPr>
              <a:t>areas (above 50  sensors)</a:t>
            </a:r>
            <a:endParaRPr lang="en-US" dirty="0" smtClean="0">
              <a:latin typeface="+mn-lt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96136" y="2060848"/>
            <a:ext cx="2952328" cy="316835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9" name="TextBox 18"/>
          <p:cNvSpPr txBox="1"/>
          <p:nvPr/>
        </p:nvSpPr>
        <p:spPr>
          <a:xfrm>
            <a:off x="6012160" y="2716002"/>
            <a:ext cx="2592288" cy="2142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Supports various scales of deployment -  using the same modules on different HW.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Modular design  </a:t>
            </a:r>
            <a:endParaRPr lang="el-GR" dirty="0" smtClean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1187450" y="274638"/>
            <a:ext cx="7499350" cy="1143000"/>
          </a:xfrm>
        </p:spPr>
        <p:txBody>
          <a:bodyPr/>
          <a:lstStyle/>
          <a:p>
            <a:pPr eaLnBrk="1" hangingPunct="1"/>
            <a:r>
              <a:rPr lang="en-US" altLang="el-GR" dirty="0" smtClean="0"/>
              <a:t>Embedded System</a:t>
            </a:r>
            <a:br>
              <a:rPr lang="en-US" altLang="el-GR" dirty="0" smtClean="0"/>
            </a:br>
            <a:r>
              <a:rPr lang="en-US" altLang="el-GR" dirty="0" smtClean="0"/>
              <a:t>how does it work?</a:t>
            </a:r>
            <a:endParaRPr lang="en-US" altLang="el-GR" dirty="0" smtClean="0"/>
          </a:p>
        </p:txBody>
      </p:sp>
      <p:sp>
        <p:nvSpPr>
          <p:cNvPr id="512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8092"/>
            <a:ext cx="4388296" cy="4421188"/>
          </a:xfrm>
        </p:spPr>
        <p:txBody>
          <a:bodyPr/>
          <a:lstStyle/>
          <a:p>
            <a:pPr eaLnBrk="1" hangingPunct="1"/>
            <a:r>
              <a:rPr lang="en-US" sz="1600" b="1" dirty="0" smtClean="0"/>
              <a:t>ESM:</a:t>
            </a:r>
            <a:r>
              <a:rPr lang="en-US" sz="1600" dirty="0" smtClean="0"/>
              <a:t> Embedded System Manager, controls and coordinates the other ES modules. Handles the communication with Cloud.</a:t>
            </a:r>
          </a:p>
          <a:p>
            <a:pPr eaLnBrk="1" hangingPunct="1"/>
            <a:endParaRPr lang="en-US" sz="1600" b="1" dirty="0" smtClean="0"/>
          </a:p>
          <a:p>
            <a:pPr eaLnBrk="1" hangingPunct="1"/>
            <a:r>
              <a:rPr lang="en-US" sz="1600" b="1" dirty="0" smtClean="0"/>
              <a:t>ESCOM:</a:t>
            </a:r>
            <a:r>
              <a:rPr lang="en-US" sz="1600" dirty="0" smtClean="0"/>
              <a:t> Embedded System Communicator, uploads Clips to the cloud, initiates VPN connection, encrypts Clips (optionally).</a:t>
            </a:r>
          </a:p>
          <a:p>
            <a:pPr eaLnBrk="1" hangingPunct="1"/>
            <a:endParaRPr lang="en-US" sz="1600" b="1" dirty="0" smtClean="0"/>
          </a:p>
          <a:p>
            <a:pPr eaLnBrk="1" hangingPunct="1"/>
            <a:r>
              <a:rPr lang="en-US" sz="1600" b="1" dirty="0" smtClean="0"/>
              <a:t>CG:</a:t>
            </a:r>
            <a:r>
              <a:rPr lang="en-US" sz="1600" dirty="0" smtClean="0"/>
              <a:t> Clip Generator, encapsulates Clip </a:t>
            </a:r>
            <a:r>
              <a:rPr lang="en-US" sz="1600" dirty="0" err="1" smtClean="0"/>
              <a:t>Data,Clip</a:t>
            </a:r>
            <a:r>
              <a:rPr lang="en-US" sz="1600" dirty="0" smtClean="0"/>
              <a:t> metadata (Clip Object) and ES Analytics Results in one Clip.</a:t>
            </a:r>
          </a:p>
          <a:p>
            <a:pPr eaLnBrk="1" hangingPunct="1"/>
            <a:endParaRPr lang="en-US" sz="1600" b="1" dirty="0" smtClean="0"/>
          </a:p>
          <a:p>
            <a:pPr eaLnBrk="1" hangingPunct="1"/>
            <a:r>
              <a:rPr lang="en-US" sz="1600" b="1" dirty="0" smtClean="0"/>
              <a:t>SM:</a:t>
            </a:r>
            <a:r>
              <a:rPr lang="en-US" sz="1600" dirty="0" smtClean="0"/>
              <a:t> Sensors Manager, acquires Sensors' data and feeds them to the Analytics, besides clipping them exploiting one of the available encoding schemes. It supports real time streaming upon request. </a:t>
            </a:r>
            <a:r>
              <a:rPr lang="en-US" sz="1800" dirty="0" smtClean="0"/>
              <a:t/>
            </a:r>
            <a:br>
              <a:rPr lang="en-US" sz="1800" dirty="0" smtClean="0"/>
            </a:br>
            <a:endParaRPr lang="en-US" altLang="el-GR" sz="18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62B015A-DD8D-4926-83B9-60D261B2E348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6A579AF-86B7-468F-AD1C-AD9F7E1C96E0}" type="slidenum">
              <a:rPr lang="es-ES"/>
              <a:pPr>
                <a:defRPr/>
              </a:pPr>
              <a:t>6</a:t>
            </a:fld>
            <a:endParaRPr lang="es-ES"/>
          </a:p>
        </p:txBody>
      </p:sp>
      <p:pic>
        <p:nvPicPr>
          <p:cNvPr id="11" name="Picture 10" descr="anim_v3b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2009" y="2276872"/>
            <a:ext cx="4860031" cy="315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2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video analysis run on the embedded platforms 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4211960" y="1808088"/>
                <a:ext cx="4608512" cy="3591832"/>
              </a:xfrm>
            </p:spPr>
            <p:txBody>
              <a:bodyPr/>
              <a:lstStyle/>
              <a:p>
                <a:r>
                  <a:rPr lang="en-US" sz="2400" dirty="0"/>
                  <a:t>Subtract background image using frame differencing inside an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𝑠</m:t>
                    </m:r>
                  </m:oMath>
                </a14:m>
                <a:r>
                  <a:rPr lang="en-US" sz="2400" dirty="0"/>
                  <a:t> image buffer </a:t>
                </a:r>
                <a:endParaRPr lang="en-US" sz="2400" i="1" dirty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/>
                            </a:rPr>
                            <m:t>𝐷</m:t>
                          </m:r>
                        </m:e>
                        <m:sub>
                          <m:r>
                            <a:rPr lang="en-US" sz="2400" i="1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en-US" sz="2400" i="1">
                          <a:latin typeface="Cambria Math"/>
                        </a:rPr>
                        <m:t>=|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en-US" sz="2400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latin typeface="Cambria Math"/>
                            </a:rPr>
                            <m:t>𝑓</m:t>
                          </m:r>
                          <m:r>
                            <a:rPr lang="en-US" sz="2400" i="1">
                              <a:latin typeface="Cambria Math"/>
                            </a:rPr>
                            <m:t>−</m:t>
                          </m:r>
                          <m:r>
                            <a:rPr lang="en-US" sz="2400" i="1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en-US" sz="2400" i="1">
                          <a:latin typeface="Cambria Math"/>
                        </a:rPr>
                        <m:t>|</m:t>
                      </m:r>
                    </m:oMath>
                  </m:oMathPara>
                </a14:m>
                <a:endParaRPr lang="en-US" sz="2400" dirty="0"/>
              </a:p>
              <a:p>
                <a:r>
                  <a:rPr lang="en-US" sz="2400" dirty="0" smtClean="0"/>
                  <a:t>Extract silhouettes image from the original </a:t>
                </a:r>
              </a:p>
            </p:txBody>
          </p:sp>
        </mc:Choice>
        <mc:Fallback xmlns="">
          <p:sp>
            <p:nvSpPr>
              <p:cNvPr id="2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211960" y="1808088"/>
                <a:ext cx="4608512" cy="3591832"/>
              </a:xfrm>
              <a:blipFill rotWithShape="1">
                <a:blip r:embed="rId8"/>
                <a:stretch>
                  <a:fillRect l="-1852" t="-13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622810" y="5475287"/>
            <a:ext cx="9681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Original Image</a:t>
            </a:r>
            <a:endParaRPr 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2347509" y="5504576"/>
            <a:ext cx="113563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Subtracted  Frame </a:t>
            </a:r>
            <a:endParaRPr lang="en-US" sz="1000" dirty="0"/>
          </a:p>
        </p:txBody>
      </p:sp>
      <p:pic>
        <p:nvPicPr>
          <p:cNvPr id="1026" name="Picture 2" descr="C:\Users\porfir\Desktop\hhh\framesTrialMarch2\661\Back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44" y="1556792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orfir\Desktop\hhh\framesTrialMarch2\661\Back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86" y="1793031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orfir\Desktop\hhh\framesTrialMarch2\661\Back2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148" y="2060848"/>
            <a:ext cx="1730706" cy="129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orfir\Desktop\hhh\framesTrialMarch2\661\Back3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914" y="2348880"/>
            <a:ext cx="1730706" cy="129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orfir\Desktop\hhh\framesTrialMarch2\661\Back4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239" y="2636912"/>
            <a:ext cx="1729447" cy="129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orfir\Desktop\hhh\framesTrialMarch2\661\frameRGB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43" y="4206755"/>
            <a:ext cx="1632181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porfir\Desktop\hhh\framesTrialMarch2\666\frameThr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762" y="4221088"/>
            <a:ext cx="1656184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835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/>
              <a:t>Sample video analysis run on the embedded platforms 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436096" y="2294784"/>
            <a:ext cx="3535268" cy="459051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 smtClean="0"/>
              <a:t>The Subtracted background image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2"/>
          </p:nvPr>
        </p:nvSpPr>
        <p:spPr>
          <a:xfrm>
            <a:off x="5940152" y="1628800"/>
            <a:ext cx="2736304" cy="504056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/>
              <a:t>Denoising Stages :</a:t>
            </a:r>
          </a:p>
        </p:txBody>
      </p:sp>
      <p:sp>
        <p:nvSpPr>
          <p:cNvPr id="10" name="Rectangle 9"/>
          <p:cNvSpPr/>
          <p:nvPr/>
        </p:nvSpPr>
        <p:spPr>
          <a:xfrm>
            <a:off x="5627236" y="3635789"/>
            <a:ext cx="3138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Foreground Image thresholding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292080" y="4927521"/>
            <a:ext cx="38089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Applying Morphological filter (erosion)</a:t>
            </a:r>
          </a:p>
        </p:txBody>
      </p:sp>
      <p:pic>
        <p:nvPicPr>
          <p:cNvPr id="2" name="Picture 2" descr="C:\Users\porfir\Desktop\hhh\framesTrialMarch2\661\frameDif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81383"/>
            <a:ext cx="1656184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porfir\Desktop\hhh\framesTrialMarch2\661\frameTh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1" y="1831233"/>
            <a:ext cx="1656183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porfir\Desktop\hhh\framesTrialMarch2\661\frameErod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1" y="4491118"/>
            <a:ext cx="1656183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porfir\Desktop\hhh\framesTrialMarch2\666\frameDiff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181383"/>
            <a:ext cx="1656184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porfir\Desktop\hhh\framesTrialMarch2\666\frameTh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31233"/>
            <a:ext cx="1656184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porfir\Desktop\hhh\framesTrialMarch2\666\frameErod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491118"/>
            <a:ext cx="1656184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porfir\Desktop\hhh\framesTrialMarch2\673\frameDiff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181383"/>
            <a:ext cx="1656183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Users\porfir\Desktop\hhh\framesTrialMarch2\673\frameThr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31233"/>
            <a:ext cx="1656184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C:\Users\porfir\Desktop\hhh\framesTrialMarch2\673\frameErode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491118"/>
            <a:ext cx="1656185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019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System</a:t>
            </a:r>
            <a:endParaRPr lang="el-G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495800" cy="4421088"/>
          </a:xfrm>
        </p:spPr>
        <p:txBody>
          <a:bodyPr/>
          <a:lstStyle/>
          <a:p>
            <a:r>
              <a:rPr lang="en-US" sz="1800" dirty="0" smtClean="0"/>
              <a:t>Controlled and secured access </a:t>
            </a:r>
            <a:r>
              <a:rPr lang="en-US" sz="1800" dirty="0" smtClean="0"/>
              <a:t>(different access levels for different user profiles)</a:t>
            </a:r>
            <a:endParaRPr lang="en-US" sz="1800" dirty="0" smtClean="0"/>
          </a:p>
          <a:p>
            <a:r>
              <a:rPr lang="en-US" sz="1800" dirty="0" smtClean="0"/>
              <a:t>Abundance of Computational and Storage </a:t>
            </a:r>
            <a:r>
              <a:rPr lang="en-US" sz="1800" dirty="0" smtClean="0"/>
              <a:t>resources</a:t>
            </a:r>
            <a:endParaRPr lang="en-US" sz="1800" dirty="0" smtClean="0"/>
          </a:p>
          <a:p>
            <a:r>
              <a:rPr lang="en-US" sz="1800" dirty="0" smtClean="0"/>
              <a:t>Automated recovery and back up </a:t>
            </a:r>
            <a:r>
              <a:rPr lang="en-US" sz="1800" dirty="0" smtClean="0"/>
              <a:t>system</a:t>
            </a:r>
            <a:endParaRPr lang="en-US" sz="1800" dirty="0" smtClean="0"/>
          </a:p>
          <a:p>
            <a:r>
              <a:rPr lang="en-US" sz="1800" dirty="0" smtClean="0"/>
              <a:t>Support of flexible billing models </a:t>
            </a:r>
          </a:p>
          <a:p>
            <a:r>
              <a:rPr lang="en-US" sz="1800" dirty="0" smtClean="0"/>
              <a:t>Computing </a:t>
            </a:r>
            <a:r>
              <a:rPr lang="en-US" sz="1800" dirty="0" smtClean="0"/>
              <a:t>Elasticity</a:t>
            </a:r>
          </a:p>
          <a:p>
            <a:r>
              <a:rPr lang="en-US" sz="1800" dirty="0" smtClean="0"/>
              <a:t>Currently tested with OpenStack </a:t>
            </a:r>
            <a:r>
              <a:rPr lang="en-US" sz="1800" dirty="0"/>
              <a:t>c</a:t>
            </a:r>
            <a:r>
              <a:rPr lang="en-US" sz="1800" dirty="0" smtClean="0"/>
              <a:t>loud framework (easy to migrate to other solutions)</a:t>
            </a:r>
          </a:p>
          <a:p>
            <a:r>
              <a:rPr lang="en-US" sz="1800" dirty="0" smtClean="0"/>
              <a:t>Scalable solution (t</a:t>
            </a:r>
            <a:r>
              <a:rPr lang="en-US" sz="1800" dirty="0" smtClean="0"/>
              <a:t>ested with 10 concurrent embedded platforms)</a:t>
            </a:r>
            <a:r>
              <a:rPr lang="en-US" sz="18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sz="1800" dirty="0"/>
              <a:t>Supports private installation for large scale </a:t>
            </a:r>
            <a:r>
              <a:rPr lang="en-US" sz="1800" dirty="0" smtClean="0"/>
              <a:t>environments</a:t>
            </a:r>
            <a:endParaRPr lang="en-US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1856488"/>
            <a:ext cx="4038600" cy="390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0" y="3861048"/>
            <a:ext cx="4572000" cy="1800200"/>
          </a:xfrm>
          <a:prstGeom prst="rect">
            <a:avLst/>
          </a:prstGeom>
          <a:solidFill>
            <a:schemeClr val="bg1">
              <a:lumMod val="6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System (Infrastructure)</a:t>
            </a:r>
            <a:endParaRPr lang="el-GR" dirty="0"/>
          </a:p>
        </p:txBody>
      </p:sp>
      <p:pic>
        <p:nvPicPr>
          <p:cNvPr id="7" name="Content Placeholder 6" descr="20160219_160238.jpg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539552" y="1628800"/>
            <a:ext cx="2808312" cy="2143337"/>
          </a:xfrm>
        </p:spPr>
      </p:pic>
      <p:pic>
        <p:nvPicPr>
          <p:cNvPr id="8" name="Content Placeholder 7" descr="20160217_175131.jpg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395536" y="3909374"/>
            <a:ext cx="3168352" cy="2039906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29/03/2016</a:t>
            </a:fld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  <p:sp>
        <p:nvSpPr>
          <p:cNvPr id="9" name="Rectangle 8"/>
          <p:cNvSpPr/>
          <p:nvPr/>
        </p:nvSpPr>
        <p:spPr>
          <a:xfrm flipH="1" flipV="1">
            <a:off x="395536" y="1628800"/>
            <a:ext cx="3168352" cy="216024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Rectangle 9"/>
          <p:cNvSpPr/>
          <p:nvPr/>
        </p:nvSpPr>
        <p:spPr>
          <a:xfrm flipH="1" flipV="1">
            <a:off x="395536" y="3789040"/>
            <a:ext cx="3168352" cy="216024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" name="Rectangle 10"/>
          <p:cNvSpPr/>
          <p:nvPr/>
        </p:nvSpPr>
        <p:spPr>
          <a:xfrm flipH="1" flipV="1">
            <a:off x="395536" y="1628800"/>
            <a:ext cx="5472608" cy="216024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Rectangle 11"/>
          <p:cNvSpPr/>
          <p:nvPr/>
        </p:nvSpPr>
        <p:spPr>
          <a:xfrm flipH="1" flipV="1">
            <a:off x="395536" y="3789040"/>
            <a:ext cx="5472608" cy="216024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TextBox 12"/>
          <p:cNvSpPr txBox="1"/>
          <p:nvPr/>
        </p:nvSpPr>
        <p:spPr>
          <a:xfrm>
            <a:off x="3600400" y="1628800"/>
            <a:ext cx="2195736" cy="2142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P-REACT Cloud Infrastructure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5 Servers, 2 Network Switches, Storage, Firewall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l-GR" dirty="0" smtClean="0">
              <a:latin typeface="+mn-lt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868144" y="1628800"/>
            <a:ext cx="2880320" cy="432048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TextBox 15"/>
          <p:cNvSpPr txBox="1"/>
          <p:nvPr/>
        </p:nvSpPr>
        <p:spPr>
          <a:xfrm>
            <a:off x="3600400" y="3818423"/>
            <a:ext cx="2195736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P-REACT Backup Cloud Infrastructure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4 Servers, 2 Network Switches, Storage, Firewall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l-GR" dirty="0" smtClean="0">
              <a:latin typeface="+mn-lt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04656" y="1700808"/>
            <a:ext cx="28438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High-End HW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High Availability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Cloud </a:t>
            </a:r>
            <a:r>
              <a:rPr lang="en-IE" dirty="0" smtClean="0"/>
              <a:t>framework</a:t>
            </a:r>
            <a:br>
              <a:rPr lang="en-IE" dirty="0" smtClean="0"/>
            </a:br>
            <a:r>
              <a:rPr lang="en-IE" dirty="0" smtClean="0"/>
              <a:t>how does it work?</a:t>
            </a:r>
            <a:endParaRPr lang="en-I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700808"/>
            <a:ext cx="5400600" cy="421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4296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OPERATOR’S </a:t>
            </a:r>
            <a:r>
              <a:rPr lang="en-US" dirty="0" smtClean="0"/>
              <a:t>GUI </a:t>
            </a:r>
            <a:r>
              <a:rPr lang="en-US" dirty="0" smtClean="0"/>
              <a:t>– Alert Page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  <p:pic>
        <p:nvPicPr>
          <p:cNvPr id="1027" name="Picture 3" descr="C:\Users\Mark\Downloads\UI_Screenshot_Alert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336538" y="1556792"/>
            <a:ext cx="6426125" cy="43891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7623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OPERATOR’S </a:t>
            </a:r>
            <a:r>
              <a:rPr lang="en-IE" dirty="0" smtClean="0"/>
              <a:t>GUI </a:t>
            </a:r>
            <a:r>
              <a:rPr lang="en-IE" dirty="0" smtClean="0"/>
              <a:t>– Review Page </a:t>
            </a:r>
            <a:endParaRPr lang="en-I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  <p:pic>
        <p:nvPicPr>
          <p:cNvPr id="2050" name="Picture 2" descr="C:\Users\Mark\Downloads\UI_Screenshot_Revie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84784"/>
            <a:ext cx="7319733" cy="4201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1817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OPERATOR’S GUI - </a:t>
            </a:r>
            <a:r>
              <a:rPr lang="en-IE" dirty="0" smtClean="0"/>
              <a:t>VCMS</a:t>
            </a:r>
            <a:endParaRPr lang="en-I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  <p:pic>
        <p:nvPicPr>
          <p:cNvPr id="6" name="Content Placeholder 5"/>
          <p:cNvPicPr>
            <a:picLocks noGrp="1"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0" t="15638" r="-275" b="7450"/>
          <a:stretch/>
        </p:blipFill>
        <p:spPr bwMode="auto">
          <a:xfrm>
            <a:off x="416645" y="1484784"/>
            <a:ext cx="4392488" cy="2196244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t="15866" r="1001" b="5905"/>
          <a:stretch/>
        </p:blipFill>
        <p:spPr>
          <a:xfrm>
            <a:off x="3741019" y="2008697"/>
            <a:ext cx="4986336" cy="2611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" t="16664" r="688" b="10447"/>
          <a:stretch/>
        </p:blipFill>
        <p:spPr>
          <a:xfrm>
            <a:off x="1654045" y="3499122"/>
            <a:ext cx="5835910" cy="2416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358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ADMIN GUI - </a:t>
            </a:r>
            <a:r>
              <a:rPr lang="en-US" dirty="0" smtClean="0"/>
              <a:t>Embedded System</a:t>
            </a:r>
            <a:endParaRPr lang="el-GR" dirty="0"/>
          </a:p>
        </p:txBody>
      </p:sp>
      <p:pic>
        <p:nvPicPr>
          <p:cNvPr id="7" name="Content Placeholder 6" descr="dash01.tif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1691680" y="1772816"/>
            <a:ext cx="2674640" cy="1895961"/>
          </a:xfrm>
        </p:spPr>
      </p:pic>
      <p:pic>
        <p:nvPicPr>
          <p:cNvPr id="8" name="Content Placeholder 7" descr="em_sys2.jpg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35496" y="3789040"/>
            <a:ext cx="2664296" cy="1878360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  <p:pic>
        <p:nvPicPr>
          <p:cNvPr id="9" name="Picture 8" descr="Screenshot 2016-02-19 19.33.38.png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4438329" y="1772816"/>
            <a:ext cx="2448271" cy="1878637"/>
          </a:xfrm>
          <a:prstGeom prst="rect">
            <a:avLst/>
          </a:prstGeom>
        </p:spPr>
      </p:pic>
      <p:pic>
        <p:nvPicPr>
          <p:cNvPr id="10" name="Picture 9" descr="Screenshot 2016-02-19 19.33.31.pn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2771800" y="3789040"/>
            <a:ext cx="2476332" cy="1872207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6" cstate="screen"/>
          <a:srcRect/>
          <a:stretch>
            <a:fillRect/>
          </a:stretch>
        </p:blipFill>
        <p:spPr>
          <a:xfrm>
            <a:off x="35496" y="1772816"/>
            <a:ext cx="1584176" cy="1872208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 flipH="1" flipV="1">
            <a:off x="35496" y="1772816"/>
            <a:ext cx="6912768" cy="38884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Rectangle 13"/>
          <p:cNvSpPr/>
          <p:nvPr/>
        </p:nvSpPr>
        <p:spPr>
          <a:xfrm>
            <a:off x="6948264" y="1772816"/>
            <a:ext cx="2195736" cy="38884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TextBox 14"/>
          <p:cNvSpPr txBox="1"/>
          <p:nvPr/>
        </p:nvSpPr>
        <p:spPr>
          <a:xfrm>
            <a:off x="6948264" y="1844824"/>
            <a:ext cx="2195736" cy="347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Easy set up with web interface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Secure access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Set cameras location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Grid view of cameras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Resources view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b="1" dirty="0" smtClean="0">
                <a:latin typeface="+mn-lt"/>
                <a:cs typeface="+mn-cs"/>
              </a:rPr>
              <a:t>Beyond current CCTV systems 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Etc.</a:t>
            </a:r>
            <a:endParaRPr lang="el-GR" dirty="0" smtClean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ADMIN GUI - Cloud System</a:t>
            </a:r>
            <a:endParaRPr lang="el-GR" dirty="0"/>
          </a:p>
        </p:txBody>
      </p:sp>
      <p:pic>
        <p:nvPicPr>
          <p:cNvPr id="7" name="Content Placeholder 6" descr="P-REACT_CLOUD_LOGIN.png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tretch>
            <a:fillRect/>
          </a:stretch>
        </p:blipFill>
        <p:spPr>
          <a:xfrm>
            <a:off x="179512" y="1628800"/>
            <a:ext cx="1800200" cy="2054134"/>
          </a:xfrm>
        </p:spPr>
      </p:pic>
      <p:pic>
        <p:nvPicPr>
          <p:cNvPr id="8" name="Content Placeholder 7" descr="dashboard1.tif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2051720" y="1643961"/>
            <a:ext cx="3456384" cy="2001063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  <p:pic>
        <p:nvPicPr>
          <p:cNvPr id="9" name="Picture 8" descr="dashboard2.tif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864096" y="3645025"/>
            <a:ext cx="4151613" cy="237626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 flipH="1" flipV="1">
            <a:off x="179512" y="1628800"/>
            <a:ext cx="5688632" cy="432048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Rectangle 11"/>
          <p:cNvSpPr/>
          <p:nvPr/>
        </p:nvSpPr>
        <p:spPr>
          <a:xfrm>
            <a:off x="5868144" y="1628800"/>
            <a:ext cx="3024336" cy="432048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TextBox 12"/>
          <p:cNvSpPr txBox="1"/>
          <p:nvPr/>
        </p:nvSpPr>
        <p:spPr>
          <a:xfrm>
            <a:off x="5904656" y="1700808"/>
            <a:ext cx="2843808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Easy set up with web interface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Update and install new images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Resources view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Manage Storage, Network, Computation  </a:t>
            </a:r>
            <a:endParaRPr lang="el-GR" dirty="0" smtClean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924944"/>
            <a:ext cx="7211144" cy="1143000"/>
          </a:xfrm>
        </p:spPr>
        <p:txBody>
          <a:bodyPr/>
          <a:lstStyle/>
          <a:p>
            <a:r>
              <a:rPr lang="en-GB" sz="7200" dirty="0" smtClean="0"/>
              <a:t>BACKUP</a:t>
            </a:r>
            <a:endParaRPr lang="en-GB" sz="72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57873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System</a:t>
            </a:r>
            <a:br>
              <a:rPr lang="en-US" dirty="0" smtClean="0"/>
            </a:br>
            <a:r>
              <a:rPr lang="en-US" dirty="0" smtClean="0"/>
              <a:t>(Architecture &amp; Modules)</a:t>
            </a:r>
            <a:endParaRPr lang="el-GR" dirty="0"/>
          </a:p>
        </p:txBody>
      </p:sp>
      <p:pic>
        <p:nvPicPr>
          <p:cNvPr id="7" name="Content Placeholder 6" descr="Clou-Infr-banner.png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tretch>
            <a:fillRect/>
          </a:stretch>
        </p:blipFill>
        <p:spPr>
          <a:xfrm>
            <a:off x="75827" y="2492896"/>
            <a:ext cx="4784205" cy="2280401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/>
            </a:r>
            <a:br>
              <a:rPr lang="en-US" sz="1800" dirty="0" smtClean="0"/>
            </a:br>
            <a:endParaRPr lang="el-GR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  <p:sp>
        <p:nvSpPr>
          <p:cNvPr id="8" name="Rectangle 7"/>
          <p:cNvSpPr/>
          <p:nvPr/>
        </p:nvSpPr>
        <p:spPr>
          <a:xfrm>
            <a:off x="4572000" y="1484784"/>
            <a:ext cx="4572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CCOM:</a:t>
            </a:r>
            <a:r>
              <a:rPr lang="en-US" sz="1600" dirty="0" smtClean="0">
                <a:latin typeface="+mn-lt"/>
                <a:cs typeface="+mn-cs"/>
              </a:rPr>
              <a:t> Cloud Communicator,  receives the Clips from the Embedded Systems, de-encapsulates them, forwards the contained Clip Object to the Orchestrator and stores the contained Clip Data to the Cloud Storage. Handles VPN connections, de-encrypts Clips (optionally).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6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SWIFT:</a:t>
            </a:r>
            <a:r>
              <a:rPr lang="en-US" sz="1600" dirty="0" smtClean="0">
                <a:latin typeface="+mn-lt"/>
                <a:cs typeface="+mn-cs"/>
              </a:rPr>
              <a:t> Object Storage Service (Clip Data storage)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6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KEYSTONE:</a:t>
            </a:r>
            <a:r>
              <a:rPr lang="en-US" sz="1600" dirty="0" smtClean="0">
                <a:latin typeface="+mn-lt"/>
                <a:cs typeface="+mn-cs"/>
              </a:rPr>
              <a:t> Authentication Service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6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GLANCE:</a:t>
            </a:r>
            <a:r>
              <a:rPr lang="en-US" sz="1600" dirty="0" smtClean="0">
                <a:latin typeface="+mn-lt"/>
                <a:cs typeface="+mn-cs"/>
              </a:rPr>
              <a:t> Imaging Service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6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NOVA:</a:t>
            </a:r>
            <a:r>
              <a:rPr lang="en-US" sz="1600" dirty="0" smtClean="0">
                <a:latin typeface="+mn-lt"/>
                <a:cs typeface="+mn-cs"/>
              </a:rPr>
              <a:t> Computing Service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6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HORIZON:</a:t>
            </a:r>
            <a:r>
              <a:rPr lang="en-US" sz="1600" dirty="0" smtClean="0">
                <a:latin typeface="+mn-lt"/>
                <a:cs typeface="+mn-cs"/>
              </a:rPr>
              <a:t> Dashboard service</a:t>
            </a:r>
            <a:endParaRPr lang="el-GR" sz="1600" dirty="0" smtClean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1984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Rules and Data Flow</a:t>
            </a:r>
            <a:endParaRPr lang="en-I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  <p:grpSp>
        <p:nvGrpSpPr>
          <p:cNvPr id="7" name="Group 6"/>
          <p:cNvGrpSpPr/>
          <p:nvPr/>
        </p:nvGrpSpPr>
        <p:grpSpPr>
          <a:xfrm>
            <a:off x="1403648" y="1412776"/>
            <a:ext cx="6768752" cy="1872208"/>
            <a:chOff x="4824636" y="13681770"/>
            <a:chExt cx="8568952" cy="2088232"/>
          </a:xfrm>
        </p:grpSpPr>
        <p:grpSp>
          <p:nvGrpSpPr>
            <p:cNvPr id="8" name="Group 53"/>
            <p:cNvGrpSpPr/>
            <p:nvPr/>
          </p:nvGrpSpPr>
          <p:grpSpPr>
            <a:xfrm>
              <a:off x="4896644" y="14329842"/>
              <a:ext cx="8496944" cy="1440160"/>
              <a:chOff x="4896644" y="14329842"/>
              <a:chExt cx="8496944" cy="1440160"/>
            </a:xfrm>
          </p:grpSpPr>
          <p:pic>
            <p:nvPicPr>
              <p:cNvPr id="10" name="Picture 2" descr="http://www.audisoft.net/portals/0/SKIN/Images%20VARIA/video_clip_3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96644" y="14329842"/>
                <a:ext cx="1440160" cy="1440160"/>
              </a:xfrm>
              <a:prstGeom prst="rect">
                <a:avLst/>
              </a:prstGeom>
              <a:noFill/>
            </p:spPr>
          </p:pic>
          <p:sp>
            <p:nvSpPr>
              <p:cNvPr id="11" name="Rounded Rectangle 10"/>
              <p:cNvSpPr/>
              <p:nvPr/>
            </p:nvSpPr>
            <p:spPr>
              <a:xfrm>
                <a:off x="7056884" y="14545866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Brain Rule</a:t>
                </a:r>
              </a:p>
              <a:p>
                <a:pPr algn="ctr"/>
                <a:r>
                  <a:rPr lang="en-IE" dirty="0" smtClean="0"/>
                  <a:t>Test</a:t>
                </a:r>
                <a:endParaRPr lang="en-IE" dirty="0"/>
              </a:p>
            </p:txBody>
          </p:sp>
          <p:sp>
            <p:nvSpPr>
              <p:cNvPr id="12" name="Rounded Rectangle 11"/>
              <p:cNvSpPr/>
              <p:nvPr/>
            </p:nvSpPr>
            <p:spPr>
              <a:xfrm>
                <a:off x="9361140" y="14545866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Action</a:t>
                </a:r>
                <a:endParaRPr lang="en-IE" dirty="0"/>
              </a:p>
            </p:txBody>
          </p:sp>
          <p:cxnSp>
            <p:nvCxnSpPr>
              <p:cNvPr id="13" name="Straight Arrow Connector 12"/>
              <p:cNvCxnSpPr>
                <a:stCxn id="10" idx="3"/>
                <a:endCxn id="11" idx="1"/>
              </p:cNvCxnSpPr>
              <p:nvPr/>
            </p:nvCxnSpPr>
            <p:spPr>
              <a:xfrm>
                <a:off x="6336804" y="15049922"/>
                <a:ext cx="720080" cy="36004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/>
              <p:cNvCxnSpPr>
                <a:stCxn id="11" idx="3"/>
                <a:endCxn id="12" idx="1"/>
              </p:cNvCxnSpPr>
              <p:nvPr/>
            </p:nvCxnSpPr>
            <p:spPr>
              <a:xfrm>
                <a:off x="8785076" y="15085926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Rounded Rectangle 14"/>
              <p:cNvSpPr/>
              <p:nvPr/>
            </p:nvSpPr>
            <p:spPr>
              <a:xfrm>
                <a:off x="11665396" y="14545866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Alert</a:t>
                </a:r>
              </a:p>
              <a:p>
                <a:pPr algn="ctr"/>
                <a:r>
                  <a:rPr lang="en-IE" dirty="0" smtClean="0"/>
                  <a:t>User</a:t>
                </a:r>
                <a:endParaRPr lang="en-IE" dirty="0"/>
              </a:p>
            </p:txBody>
          </p:sp>
          <p:cxnSp>
            <p:nvCxnSpPr>
              <p:cNvPr id="16" name="Straight Arrow Connector 15"/>
              <p:cNvCxnSpPr>
                <a:stCxn id="12" idx="3"/>
                <a:endCxn id="15" idx="1"/>
              </p:cNvCxnSpPr>
              <p:nvPr/>
            </p:nvCxnSpPr>
            <p:spPr>
              <a:xfrm>
                <a:off x="11089332" y="15085926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TextBox 8"/>
            <p:cNvSpPr txBox="1"/>
            <p:nvPr/>
          </p:nvSpPr>
          <p:spPr>
            <a:xfrm>
              <a:off x="4824636" y="13681770"/>
              <a:ext cx="4680520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E" dirty="0" smtClean="0"/>
                <a:t>Scenario 1 – Rule Says Alert User</a:t>
              </a:r>
              <a:endParaRPr lang="en-IE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475656" y="3573016"/>
            <a:ext cx="6552728" cy="1656184"/>
            <a:chOff x="4896644" y="18074258"/>
            <a:chExt cx="8496944" cy="2016224"/>
          </a:xfrm>
        </p:grpSpPr>
        <p:grpSp>
          <p:nvGrpSpPr>
            <p:cNvPr id="18" name="Group 51"/>
            <p:cNvGrpSpPr/>
            <p:nvPr/>
          </p:nvGrpSpPr>
          <p:grpSpPr>
            <a:xfrm>
              <a:off x="4896644" y="18650322"/>
              <a:ext cx="8496944" cy="1440160"/>
              <a:chOff x="4896644" y="18218274"/>
              <a:chExt cx="8496944" cy="1440160"/>
            </a:xfrm>
          </p:grpSpPr>
          <p:pic>
            <p:nvPicPr>
              <p:cNvPr id="20" name="Picture 2" descr="http://www.audisoft.net/portals/0/SKIN/Images%20VARIA/video_clip_3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96644" y="18218274"/>
                <a:ext cx="1440160" cy="1440160"/>
              </a:xfrm>
              <a:prstGeom prst="rect">
                <a:avLst/>
              </a:prstGeom>
              <a:noFill/>
            </p:spPr>
          </p:pic>
          <p:sp>
            <p:nvSpPr>
              <p:cNvPr id="21" name="Rounded Rectangle 20"/>
              <p:cNvSpPr/>
              <p:nvPr/>
            </p:nvSpPr>
            <p:spPr>
              <a:xfrm>
                <a:off x="7056884" y="18434298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Brain Rule</a:t>
                </a:r>
              </a:p>
              <a:p>
                <a:pPr algn="ctr"/>
                <a:r>
                  <a:rPr lang="en-IE" dirty="0" smtClean="0"/>
                  <a:t>Test</a:t>
                </a:r>
                <a:endParaRPr lang="en-IE" dirty="0"/>
              </a:p>
            </p:txBody>
          </p:sp>
          <p:sp>
            <p:nvSpPr>
              <p:cNvPr id="22" name="Rounded Rectangle 21"/>
              <p:cNvSpPr/>
              <p:nvPr/>
            </p:nvSpPr>
            <p:spPr>
              <a:xfrm>
                <a:off x="9361140" y="18434298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Action</a:t>
                </a:r>
                <a:endParaRPr lang="en-IE" dirty="0"/>
              </a:p>
            </p:txBody>
          </p:sp>
          <p:cxnSp>
            <p:nvCxnSpPr>
              <p:cNvPr id="23" name="Straight Arrow Connector 22"/>
              <p:cNvCxnSpPr>
                <a:stCxn id="20" idx="3"/>
                <a:endCxn id="21" idx="1"/>
              </p:cNvCxnSpPr>
              <p:nvPr/>
            </p:nvCxnSpPr>
            <p:spPr>
              <a:xfrm>
                <a:off x="6336804" y="18938354"/>
                <a:ext cx="720080" cy="36004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Arrow Connector 23"/>
              <p:cNvCxnSpPr>
                <a:stCxn id="21" idx="3"/>
                <a:endCxn id="22" idx="1"/>
              </p:cNvCxnSpPr>
              <p:nvPr/>
            </p:nvCxnSpPr>
            <p:spPr>
              <a:xfrm>
                <a:off x="8785076" y="18974358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Rounded Rectangle 24"/>
              <p:cNvSpPr/>
              <p:nvPr/>
            </p:nvSpPr>
            <p:spPr>
              <a:xfrm>
                <a:off x="11665396" y="18434298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More Analysis</a:t>
                </a:r>
                <a:endParaRPr lang="en-IE" dirty="0"/>
              </a:p>
            </p:txBody>
          </p:sp>
          <p:cxnSp>
            <p:nvCxnSpPr>
              <p:cNvPr id="26" name="Straight Arrow Connector 25"/>
              <p:cNvCxnSpPr>
                <a:stCxn id="22" idx="3"/>
                <a:endCxn id="25" idx="1"/>
              </p:cNvCxnSpPr>
              <p:nvPr/>
            </p:nvCxnSpPr>
            <p:spPr>
              <a:xfrm>
                <a:off x="11089332" y="18974358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Curved Connector 26"/>
              <p:cNvCxnSpPr>
                <a:stCxn id="25" idx="2"/>
                <a:endCxn id="21" idx="2"/>
              </p:cNvCxnSpPr>
              <p:nvPr/>
            </p:nvCxnSpPr>
            <p:spPr>
              <a:xfrm rot="5400000">
                <a:off x="10225236" y="17210162"/>
                <a:ext cx="12700" cy="4608512"/>
              </a:xfrm>
              <a:prstGeom prst="curvedConnector3">
                <a:avLst>
                  <a:gd name="adj1" fmla="val 4347702"/>
                </a:avLst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TextBox 18"/>
            <p:cNvSpPr txBox="1"/>
            <p:nvPr/>
          </p:nvSpPr>
          <p:spPr>
            <a:xfrm>
              <a:off x="4896644" y="18074258"/>
              <a:ext cx="5789127" cy="449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E" dirty="0" smtClean="0"/>
                <a:t>Scenario 2 – Rule Says More Analysis Needed</a:t>
              </a:r>
              <a:endParaRPr lang="en-IE" dirty="0"/>
            </a:p>
          </p:txBody>
        </p:sp>
      </p:grpSp>
    </p:spTree>
    <p:extLst>
      <p:ext uri="{BB962C8B-B14F-4D97-AF65-F5344CB8AC3E}">
        <p14:creationId xmlns:p14="http://schemas.microsoft.com/office/powerpoint/2010/main" val="75222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b="1" dirty="0" smtClean="0"/>
              <a:t>Situational Awareness</a:t>
            </a:r>
            <a:endParaRPr lang="en-I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  <p:grpSp>
        <p:nvGrpSpPr>
          <p:cNvPr id="6" name="Group 5"/>
          <p:cNvGrpSpPr/>
          <p:nvPr/>
        </p:nvGrpSpPr>
        <p:grpSpPr>
          <a:xfrm>
            <a:off x="539552" y="1484784"/>
            <a:ext cx="6336704" cy="1800200"/>
            <a:chOff x="4896644" y="15842010"/>
            <a:chExt cx="8496944" cy="2016224"/>
          </a:xfrm>
        </p:grpSpPr>
        <p:grpSp>
          <p:nvGrpSpPr>
            <p:cNvPr id="7" name="Group 52"/>
            <p:cNvGrpSpPr/>
            <p:nvPr/>
          </p:nvGrpSpPr>
          <p:grpSpPr>
            <a:xfrm>
              <a:off x="4896644" y="16418074"/>
              <a:ext cx="8496944" cy="1440160"/>
              <a:chOff x="4896644" y="15986026"/>
              <a:chExt cx="8496944" cy="1440160"/>
            </a:xfrm>
          </p:grpSpPr>
          <p:pic>
            <p:nvPicPr>
              <p:cNvPr id="9" name="Picture 2" descr="http://www.audisoft.net/portals/0/SKIN/Images%20VARIA/video_clip_3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96644" y="15986026"/>
                <a:ext cx="1440160" cy="1440160"/>
              </a:xfrm>
              <a:prstGeom prst="rect">
                <a:avLst/>
              </a:prstGeom>
              <a:noFill/>
            </p:spPr>
          </p:pic>
          <p:sp>
            <p:nvSpPr>
              <p:cNvPr id="10" name="Rounded Rectangle 9"/>
              <p:cNvSpPr/>
              <p:nvPr/>
            </p:nvSpPr>
            <p:spPr>
              <a:xfrm>
                <a:off x="7056884" y="16202050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Brain Rule</a:t>
                </a:r>
              </a:p>
              <a:p>
                <a:pPr algn="ctr"/>
                <a:r>
                  <a:rPr lang="en-IE" dirty="0" smtClean="0"/>
                  <a:t>Test</a:t>
                </a:r>
                <a:endParaRPr lang="en-IE" dirty="0"/>
              </a:p>
            </p:txBody>
          </p:sp>
          <p:sp>
            <p:nvSpPr>
              <p:cNvPr id="11" name="Rounded Rectangle 10"/>
              <p:cNvSpPr/>
              <p:nvPr/>
            </p:nvSpPr>
            <p:spPr>
              <a:xfrm>
                <a:off x="9361140" y="16202050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Action</a:t>
                </a:r>
                <a:endParaRPr lang="en-IE" dirty="0"/>
              </a:p>
            </p:txBody>
          </p:sp>
          <p:cxnSp>
            <p:nvCxnSpPr>
              <p:cNvPr id="12" name="Straight Arrow Connector 11"/>
              <p:cNvCxnSpPr>
                <a:stCxn id="9" idx="3"/>
                <a:endCxn id="10" idx="1"/>
              </p:cNvCxnSpPr>
              <p:nvPr/>
            </p:nvCxnSpPr>
            <p:spPr>
              <a:xfrm>
                <a:off x="6336804" y="16706106"/>
                <a:ext cx="720080" cy="36004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/>
              <p:cNvCxnSpPr>
                <a:stCxn id="10" idx="3"/>
                <a:endCxn id="11" idx="1"/>
              </p:cNvCxnSpPr>
              <p:nvPr/>
            </p:nvCxnSpPr>
            <p:spPr>
              <a:xfrm>
                <a:off x="8785076" y="16742110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Rounded Rectangle 13"/>
              <p:cNvSpPr/>
              <p:nvPr/>
            </p:nvSpPr>
            <p:spPr>
              <a:xfrm>
                <a:off x="11665396" y="16202050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Activate </a:t>
                </a:r>
              </a:p>
              <a:p>
                <a:pPr algn="ctr"/>
                <a:r>
                  <a:rPr lang="en-IE" dirty="0" smtClean="0"/>
                  <a:t>Neighbour</a:t>
                </a:r>
                <a:endParaRPr lang="en-IE" dirty="0"/>
              </a:p>
            </p:txBody>
          </p:sp>
          <p:cxnSp>
            <p:nvCxnSpPr>
              <p:cNvPr id="15" name="Straight Arrow Connector 14"/>
              <p:cNvCxnSpPr>
                <a:stCxn id="11" idx="3"/>
                <a:endCxn id="14" idx="1"/>
              </p:cNvCxnSpPr>
              <p:nvPr/>
            </p:nvCxnSpPr>
            <p:spPr>
              <a:xfrm>
                <a:off x="11089332" y="16742110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TextBox 7"/>
            <p:cNvSpPr txBox="1"/>
            <p:nvPr/>
          </p:nvSpPr>
          <p:spPr>
            <a:xfrm>
              <a:off x="4896644" y="15842010"/>
              <a:ext cx="6912768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E" dirty="0" smtClean="0"/>
                <a:t>Scenario 3 – Rule Says Activate Nearby Cameras</a:t>
              </a:r>
              <a:endParaRPr lang="en-IE" dirty="0"/>
            </a:p>
          </p:txBody>
        </p:sp>
      </p:grp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429000"/>
            <a:ext cx="2982178" cy="2228530"/>
          </a:xfrm>
          <a:prstGeom prst="rect">
            <a:avLst/>
          </a:prstGeom>
          <a:noFill/>
          <a:ln w="50800">
            <a:solidFill>
              <a:schemeClr val="accent1">
                <a:shade val="95000"/>
                <a:satMod val="105000"/>
              </a:schemeClr>
            </a:solidFill>
            <a:miter lim="800000"/>
            <a:headEnd/>
            <a:tailEnd/>
          </a:ln>
        </p:spPr>
      </p:pic>
      <p:cxnSp>
        <p:nvCxnSpPr>
          <p:cNvPr id="18" name="Curved Connector 17"/>
          <p:cNvCxnSpPr>
            <a:stCxn id="14" idx="3"/>
            <a:endCxn id="16" idx="3"/>
          </p:cNvCxnSpPr>
          <p:nvPr/>
        </p:nvCxnSpPr>
        <p:spPr>
          <a:xfrm flipH="1">
            <a:off x="6402050" y="2674203"/>
            <a:ext cx="474206" cy="1869062"/>
          </a:xfrm>
          <a:prstGeom prst="curvedConnector3">
            <a:avLst>
              <a:gd name="adj1" fmla="val -176158"/>
            </a:avLst>
          </a:prstGeom>
          <a:ln w="603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010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957</TotalTime>
  <Words>550</Words>
  <Application>Microsoft Office PowerPoint</Application>
  <PresentationFormat>On-screen Show (4:3)</PresentationFormat>
  <Paragraphs>171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P-REACT</vt:lpstr>
      <vt:lpstr>OVERALL ARCHITECTURE</vt:lpstr>
      <vt:lpstr>Embedded System</vt:lpstr>
      <vt:lpstr>Embedded System (Sensors)</vt:lpstr>
      <vt:lpstr>Embedded System  (Different Systems)</vt:lpstr>
      <vt:lpstr>Embedded System how does it work?</vt:lpstr>
      <vt:lpstr>Sample video analysis run on the embedded platforms </vt:lpstr>
      <vt:lpstr>Sample video analysis run on the embedded platforms </vt:lpstr>
      <vt:lpstr>Cloud System</vt:lpstr>
      <vt:lpstr>Cloud System (Infrastructure)</vt:lpstr>
      <vt:lpstr>Cloud framework how does it work?</vt:lpstr>
      <vt:lpstr>OPERATOR’S GUI – Alert Page</vt:lpstr>
      <vt:lpstr>OPERATOR’S GUI – Review Page </vt:lpstr>
      <vt:lpstr>OPERATOR’S GUI - VCMS</vt:lpstr>
      <vt:lpstr>ADMIN GUI - Embedded System</vt:lpstr>
      <vt:lpstr>ADMIN GUI - Cloud System</vt:lpstr>
      <vt:lpstr>BACKUP</vt:lpstr>
      <vt:lpstr>Cloud System (Architecture &amp; Modules)</vt:lpstr>
      <vt:lpstr>Rules and Data Flow</vt:lpstr>
      <vt:lpstr>Situational Awareness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Gonzalez de Suso</dc:creator>
  <cp:lastModifiedBy>Juan Arraiza Irujo</cp:lastModifiedBy>
  <cp:revision>56</cp:revision>
  <dcterms:created xsi:type="dcterms:W3CDTF">2014-04-28T07:12:17Z</dcterms:created>
  <dcterms:modified xsi:type="dcterms:W3CDTF">2016-03-29T13:44:32Z</dcterms:modified>
</cp:coreProperties>
</file>