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handoutMasterIdLst>
    <p:handoutMasterId r:id="rId12"/>
  </p:handoutMasterIdLst>
  <p:sldIdLst>
    <p:sldId id="273" r:id="rId2"/>
    <p:sldId id="262" r:id="rId3"/>
    <p:sldId id="265" r:id="rId4"/>
    <p:sldId id="266" r:id="rId5"/>
    <p:sldId id="270" r:id="rId6"/>
    <p:sldId id="271" r:id="rId7"/>
    <p:sldId id="268" r:id="rId8"/>
    <p:sldId id="269" r:id="rId9"/>
    <p:sldId id="272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165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96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30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78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27463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s-ES" altLang="el-G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s-E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67488" y="1381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67488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0" y="5951538"/>
            <a:ext cx="914400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4499992" y="0"/>
            <a:ext cx="3744416" cy="62393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45085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611822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599916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619601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96423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598328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184" y="6119053"/>
            <a:ext cx="1145542" cy="341096"/>
          </a:xfrm>
          <a:prstGeom prst="rect">
            <a:avLst/>
          </a:prstGeom>
        </p:spPr>
      </p:pic>
      <p:pic>
        <p:nvPicPr>
          <p:cNvPr id="18" name="Picture 17" descr="http://p-react.eu/wp-content/uploads/SRM.png"/>
          <p:cNvPicPr/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505" y="5855528"/>
            <a:ext cx="891866" cy="7811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pn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stavrop@iti.gr" TargetMode="External"/><Relationship Id="rId2" Type="http://schemas.openxmlformats.org/officeDocument/2006/relationships/hyperlink" Target="mailto:dimitrios.tzovaras@iti.gr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mailto:mnieto@vicomtech.org" TargetMode="External"/><Relationship Id="rId5" Type="http://schemas.openxmlformats.org/officeDocument/2006/relationships/hyperlink" Target="mailto:jarraiza@vicomtech.org" TargetMode="External"/><Relationship Id="rId4" Type="http://schemas.openxmlformats.org/officeDocument/2006/relationships/hyperlink" Target="mailto:nikdim@iti.g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l-GR" smtClean="0"/>
              <a:t>P-REACT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4625" y="3201988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Video </a:t>
            </a:r>
            <a:r>
              <a:rPr lang="es-ES" dirty="0" err="1" smtClean="0"/>
              <a:t>Analytics</a:t>
            </a:r>
            <a:endParaRPr lang="es-E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25/02/2016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38"/>
          <a:stretch>
            <a:fillRect/>
          </a:stretch>
        </p:blipFill>
        <p:spPr bwMode="auto">
          <a:xfrm>
            <a:off x="4859338" y="2492375"/>
            <a:ext cx="29860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548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Analytics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4333683" y="2607300"/>
                <a:ext cx="4558797" cy="259402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400" dirty="0" smtClean="0"/>
                  <a:t>Extract salient regions using:</a:t>
                </a:r>
              </a:p>
              <a:p>
                <a:r>
                  <a:rPr lang="en-US" sz="2400" dirty="0" smtClean="0"/>
                  <a:t>Frame differencing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</a:rPr>
                        <m:t>=|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</a:rPr>
                        <m:t>|</m:t>
                      </m:r>
                    </m:oMath>
                  </m:oMathPara>
                </a14:m>
                <a:endParaRPr lang="en-US" sz="2400" dirty="0" smtClean="0"/>
              </a:p>
              <a:p>
                <a:r>
                  <a:rPr lang="en-US" sz="2400" dirty="0" smtClean="0"/>
                  <a:t>Morphological filtering (erosion)</a:t>
                </a:r>
              </a:p>
              <a:p>
                <a:pPr marL="0" indent="0">
                  <a:buNone/>
                </a:pPr>
                <a:r>
                  <a:rPr lang="en-US" sz="2400" dirty="0"/>
                  <a:t>	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   </m:t>
                        </m:r>
                        <m:r>
                          <a:rPr lang="en-US" sz="2400" b="0" i="1" smtClean="0">
                            <a:latin typeface="Cambria Math"/>
                          </a:rPr>
                          <m:t>𝐷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𝑓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𝐷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𝑓</m:t>
                        </m:r>
                      </m:sub>
                    </m:sSub>
                    <m:r>
                      <a:rPr lang="en-US" sz="2400" b="0" i="1" smtClean="0">
                        <a:latin typeface="Cambria Math"/>
                        <a:ea typeface="Cambria Math"/>
                      </a:rPr>
                      <m:t>⊖</m:t>
                    </m:r>
                    <m:r>
                      <a:rPr lang="en-US" sz="2400" b="0" i="1" smtClean="0">
                        <a:latin typeface="Cambria Math"/>
                        <a:ea typeface="Cambria Math"/>
                      </a:rPr>
                      <m:t>𝐻</m:t>
                    </m:r>
                  </m:oMath>
                </a14:m>
                <a:endParaRPr lang="en-US" sz="2400" dirty="0" smtClean="0"/>
              </a:p>
              <a:p>
                <a:r>
                  <a:rPr lang="en-US" sz="2400" dirty="0" smtClean="0"/>
                  <a:t>Contour extraction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333683" y="2607300"/>
                <a:ext cx="4558797" cy="2594029"/>
              </a:xfrm>
              <a:blipFill rotWithShape="1">
                <a:blip r:embed="rId2" cstate="print"/>
                <a:stretch>
                  <a:fillRect l="-2139" t="-1882" r="-1070" b="-72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  <p:sp>
        <p:nvSpPr>
          <p:cNvPr id="10" name="TextBox 9"/>
          <p:cNvSpPr txBox="1"/>
          <p:nvPr/>
        </p:nvSpPr>
        <p:spPr>
          <a:xfrm>
            <a:off x="505193" y="5424286"/>
            <a:ext cx="7845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Accurately detect motion (also tested with IR and depth data)</a:t>
            </a:r>
            <a:endParaRPr lang="en-US" sz="24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427984" y="1484784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Analytics using and RGB/IR sensor and an odroid-XU3 system.</a:t>
            </a:r>
            <a:endParaRPr lang="en-US" sz="2400" dirty="0"/>
          </a:p>
        </p:txBody>
      </p:sp>
      <p:pic>
        <p:nvPicPr>
          <p:cNvPr id="1030" name="Picture 6" descr="E:\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4"/>
            <a:ext cx="1944215" cy="145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erod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71100"/>
            <a:ext cx="1944215" cy="145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contour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767" y="3471099"/>
            <a:ext cx="1944215" cy="145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diff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765" y="1844824"/>
            <a:ext cx="1944217" cy="145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08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Analytics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851920" y="1472719"/>
                <a:ext cx="5040560" cy="3816424"/>
              </a:xfrm>
            </p:spPr>
            <p:txBody>
              <a:bodyPr/>
              <a:lstStyle/>
              <a:p>
                <a:r>
                  <a:rPr lang="en-US" sz="2400" dirty="0" smtClean="0"/>
                  <a:t>Quantize each contour with a grid</a:t>
                </a:r>
              </a:p>
              <a:p>
                <a:r>
                  <a:rPr lang="en-US" sz="2400" dirty="0" smtClean="0"/>
                  <a:t>Form mid-term point trajectories using optical flow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𝐼</m:t>
                          </m:r>
                        </m:num>
                        <m:den>
                          <m:r>
                            <a:rPr lang="en-US" sz="240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den>
                      </m:f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𝑑𝑥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𝑑𝑡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i="1">
                              <a:latin typeface="Cambria Math"/>
                              <a:ea typeface="Cambria Math"/>
                            </a:rPr>
                            <m:t>𝐼</m:t>
                          </m:r>
                        </m:num>
                        <m:den>
                          <m:r>
                            <a:rPr lang="en-US" sz="2400" i="1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</m:den>
                      </m:f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/>
                            </a:rPr>
                            <m:t>𝑑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𝑦</m:t>
                          </m:r>
                        </m:num>
                        <m:den>
                          <m:r>
                            <a:rPr lang="en-US" sz="2400" i="1">
                              <a:latin typeface="Cambria Math"/>
                            </a:rPr>
                            <m:t>𝑑𝑡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𝑑𝐼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𝑑𝑡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US" sz="2400" dirty="0" smtClean="0"/>
              </a:p>
              <a:p>
                <a:r>
                  <a:rPr lang="en-US" sz="2400" dirty="0" smtClean="0"/>
                  <a:t>Extract motion histogram per cell</a:t>
                </a:r>
              </a:p>
              <a:p>
                <a:r>
                  <a:rPr lang="en-US" sz="2400" dirty="0" smtClean="0"/>
                  <a:t>Use SVM or RT for classification</a:t>
                </a:r>
              </a:p>
              <a:p>
                <a:r>
                  <a:rPr lang="en-US" sz="2400" dirty="0" smtClean="0"/>
                  <a:t>Aggregate overall cell</a:t>
                </a:r>
              </a:p>
              <a:p>
                <a:r>
                  <a:rPr lang="en-US" sz="2400" dirty="0" smtClean="0"/>
                  <a:t>Apply temporal smoothing</a:t>
                </a:r>
                <a:endParaRPr lang="en-US" sz="2400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851920" y="1472719"/>
                <a:ext cx="5040560" cy="3816424"/>
              </a:xfrm>
              <a:blipFill rotWithShape="1">
                <a:blip r:embed="rId2" cstate="print"/>
                <a:stretch>
                  <a:fillRect l="-1693" t="-1278" b="-2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  <p:sp>
        <p:nvSpPr>
          <p:cNvPr id="12" name="TextBox 11"/>
          <p:cNvSpPr txBox="1"/>
          <p:nvPr/>
        </p:nvSpPr>
        <p:spPr>
          <a:xfrm>
            <a:off x="755576" y="5517232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/>
              <a:t>Detect anomalous activity (running, fighting, bag snatching)</a:t>
            </a:r>
            <a:endParaRPr lang="en-US" sz="2400" i="1" dirty="0"/>
          </a:p>
        </p:txBody>
      </p:sp>
      <p:pic>
        <p:nvPicPr>
          <p:cNvPr id="5122" name="Picture 2" descr="E:\areaGri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5"/>
            <a:ext cx="1728193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track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12775"/>
            <a:ext cx="1728193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ru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3003890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figh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3003890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bagSnatch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65104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33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Analytics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635896" y="1365910"/>
                <a:ext cx="5400599" cy="1404312"/>
              </a:xfrm>
            </p:spPr>
            <p:txBody>
              <a:bodyPr/>
              <a:lstStyle/>
              <a:p>
                <a:r>
                  <a:rPr lang="en-US" sz="2000" dirty="0" smtClean="0"/>
                  <a:t>Dynamically update background</a:t>
                </a:r>
              </a:p>
              <a:p>
                <a:r>
                  <a:rPr lang="en-US" sz="2000" dirty="0" smtClean="0"/>
                  <a:t>Divide frame in a grid</a:t>
                </a:r>
              </a:p>
              <a:p>
                <a:r>
                  <a:rPr lang="en-US" sz="2000" dirty="0" smtClean="0"/>
                  <a:t>Compute foreground change rate per cell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en-US" sz="16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sz="1600" b="0" i="1" smtClean="0">
                              <a:latin typeface="Cambria Math"/>
                              <a:ea typeface="Cambria Math"/>
                            </a:rPr>
                            <m:t>∩</m:t>
                          </m:r>
                          <m:sSub>
                            <m:sSubPr>
                              <m:ctrlPr>
                                <a:rPr lang="en-US" sz="16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1600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sz="1600" b="0" i="1" smtClean="0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sz="1600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sz="160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sz="1600" i="1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1600" dirty="0" smtClean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635896" y="1365910"/>
                <a:ext cx="5400599" cy="1404312"/>
              </a:xfrm>
              <a:blipFill rotWithShape="1">
                <a:blip r:embed="rId2" cstate="print"/>
                <a:stretch>
                  <a:fillRect l="-903" t="-2174" b="-13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2939803"/>
            <a:ext cx="7590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Detect static changes in the background (applied to graffiti detection)</a:t>
            </a:r>
            <a:endParaRPr lang="en-US" sz="20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203848" y="3501008"/>
                <a:ext cx="5688632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 smtClean="0"/>
                  <a:t>Use pedestrian detection algorithm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 smtClean="0"/>
                  <a:t>Point trajectories  connect temporally distant detections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 smtClean="0"/>
                  <a:t>Remove false positives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/>
                        </a:rPr>
                        <m:t>𝑚𝑖𝑛𝑖𝑚𝑖𝑧𝑒</m:t>
                      </m:r>
                      <m:r>
                        <a:rPr lang="en-US" sz="2000" b="0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/>
                            </a:rPr>
                            <m:t>𝑇</m:t>
                          </m:r>
                        </m:sup>
                      </m:sSup>
                      <m:r>
                        <a:rPr lang="en-US" sz="2000" b="0" i="1" smtClean="0">
                          <a:latin typeface="Cambria Math"/>
                        </a:rPr>
                        <m:t>𝐴𝑥</m:t>
                      </m:r>
                      <m:r>
                        <a:rPr lang="en-US" sz="2000" b="0" i="1" smtClean="0">
                          <a:latin typeface="Cambria Math"/>
                        </a:rPr>
                        <m:t>+ </m:t>
                      </m:r>
                      <m:r>
                        <a:rPr lang="en-US" sz="2000" b="0" i="1" smtClean="0">
                          <a:latin typeface="Cambria Math"/>
                          <a:ea typeface="Cambria Math"/>
                        </a:rPr>
                        <m:t>𝜆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p>
                      </m:sSup>
                      <m:acc>
                        <m:accPr>
                          <m:chr m:val="̅"/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en-US" sz="20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n-US" sz="2000" dirty="0" smtClean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 smtClean="0"/>
                  <a:t>Use gait descriptors for identification</a:t>
                </a:r>
                <a:endParaRPr lang="en-US" sz="20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3501008"/>
                <a:ext cx="5688632" cy="193899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965" t="-1572" b="-47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347864" y="5597942"/>
            <a:ext cx="508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/>
              <a:t>Multiple humans tracking and identification</a:t>
            </a:r>
            <a:endParaRPr lang="en-US" sz="2000" i="1" dirty="0"/>
          </a:p>
        </p:txBody>
      </p:sp>
      <p:pic>
        <p:nvPicPr>
          <p:cNvPr id="2050" name="Picture 2" descr="E:\concFrame0007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57" y="3309635"/>
            <a:ext cx="2672767" cy="200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00" y="5346329"/>
            <a:ext cx="2616807" cy="638353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1849846" cy="1040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17" y="1412777"/>
            <a:ext cx="1387855" cy="1040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763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Video </a:t>
            </a:r>
            <a:r>
              <a:rPr lang="es-ES" dirty="0" err="1" smtClean="0"/>
              <a:t>Analytics</a:t>
            </a:r>
            <a:endParaRPr lang="es-E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556792"/>
            <a:ext cx="5050813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/>
          <a:p>
            <a:r>
              <a:rPr lang="es-ES" sz="1800" dirty="0" err="1" smtClean="0"/>
              <a:t>Detection</a:t>
            </a:r>
            <a:r>
              <a:rPr lang="es-ES" sz="1800" dirty="0" smtClean="0"/>
              <a:t> of </a:t>
            </a:r>
            <a:r>
              <a:rPr lang="es-ES" sz="1800" dirty="0" err="1" smtClean="0"/>
              <a:t>events</a:t>
            </a:r>
            <a:endParaRPr lang="es-ES" sz="1800" dirty="0" smtClean="0"/>
          </a:p>
          <a:p>
            <a:pPr lvl="1"/>
            <a:r>
              <a:rPr lang="es-ES" sz="1600" dirty="0" smtClean="0"/>
              <a:t>Rule Manager </a:t>
            </a:r>
            <a:r>
              <a:rPr lang="es-ES" sz="1600" dirty="0" err="1" smtClean="0"/>
              <a:t>framework</a:t>
            </a:r>
            <a:endParaRPr lang="es-ES" sz="1600" dirty="0" smtClean="0"/>
          </a:p>
          <a:p>
            <a:pPr lvl="1"/>
            <a:r>
              <a:rPr lang="es-ES" sz="1600" dirty="0" err="1" smtClean="0"/>
              <a:t>Higher</a:t>
            </a:r>
            <a:r>
              <a:rPr lang="es-ES" sz="1600" dirty="0" smtClean="0"/>
              <a:t> </a:t>
            </a:r>
            <a:r>
              <a:rPr lang="es-ES" sz="1600" dirty="0" err="1" smtClean="0"/>
              <a:t>abstraction</a:t>
            </a:r>
            <a:r>
              <a:rPr lang="es-ES" sz="1600" dirty="0" smtClean="0"/>
              <a:t> </a:t>
            </a:r>
            <a:r>
              <a:rPr lang="es-ES" sz="1600" dirty="0" err="1" smtClean="0"/>
              <a:t>layer</a:t>
            </a:r>
            <a:endParaRPr lang="es-ES" sz="1600" dirty="0" smtClean="0"/>
          </a:p>
          <a:p>
            <a:pPr lvl="1"/>
            <a:r>
              <a:rPr lang="es-ES" sz="1600" dirty="0" err="1" smtClean="0"/>
              <a:t>From</a:t>
            </a:r>
            <a:r>
              <a:rPr lang="es-ES" sz="1600" dirty="0" smtClean="0"/>
              <a:t> </a:t>
            </a:r>
            <a:r>
              <a:rPr lang="es-ES" sz="1600" dirty="0" err="1" smtClean="0"/>
              <a:t>images</a:t>
            </a:r>
            <a:r>
              <a:rPr lang="es-ES" sz="1600" dirty="0" smtClean="0"/>
              <a:t> </a:t>
            </a:r>
            <a:r>
              <a:rPr lang="es-ES" sz="1600" dirty="0" err="1" smtClean="0"/>
              <a:t>to</a:t>
            </a:r>
            <a:r>
              <a:rPr lang="es-ES" sz="1600" dirty="0" smtClean="0"/>
              <a:t> </a:t>
            </a:r>
            <a:r>
              <a:rPr lang="es-ES" sz="1600" dirty="0" err="1" smtClean="0"/>
              <a:t>concepts</a:t>
            </a:r>
            <a:endParaRPr lang="es-ES" sz="1600" dirty="0"/>
          </a:p>
        </p:txBody>
      </p:sp>
      <p:pic>
        <p:nvPicPr>
          <p:cNvPr id="12" name="Picture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56992"/>
            <a:ext cx="3491586" cy="2415177"/>
          </a:xfrm>
          <a:prstGeom prst="rect">
            <a:avLst/>
          </a:prstGeom>
          <a:noFill/>
        </p:spPr>
      </p:pic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>
          <a:xfrm>
            <a:off x="4499992" y="4005064"/>
            <a:ext cx="4038600" cy="1800200"/>
          </a:xfrm>
        </p:spPr>
        <p:txBody>
          <a:bodyPr/>
          <a:lstStyle/>
          <a:p>
            <a:r>
              <a:rPr lang="es-ES" sz="1800" dirty="0" smtClean="0"/>
              <a:t>Video Content </a:t>
            </a:r>
            <a:r>
              <a:rPr lang="es-ES" sz="1800" dirty="0" err="1" smtClean="0"/>
              <a:t>Desctription</a:t>
            </a:r>
            <a:endParaRPr lang="es-ES" sz="1800" dirty="0" smtClean="0"/>
          </a:p>
          <a:p>
            <a:pPr lvl="1"/>
            <a:r>
              <a:rPr lang="es-ES" sz="1600" dirty="0" err="1" smtClean="0"/>
              <a:t>Interconnected</a:t>
            </a:r>
            <a:r>
              <a:rPr lang="es-ES" sz="1600" dirty="0" smtClean="0"/>
              <a:t> </a:t>
            </a:r>
            <a:r>
              <a:rPr lang="es-ES" sz="1600" dirty="0" err="1" smtClean="0"/>
              <a:t>Semantic</a:t>
            </a:r>
            <a:r>
              <a:rPr lang="es-ES" sz="1600" dirty="0" smtClean="0"/>
              <a:t> </a:t>
            </a:r>
            <a:r>
              <a:rPr lang="es-ES" sz="1600" dirty="0" err="1" smtClean="0"/>
              <a:t>elements</a:t>
            </a:r>
            <a:r>
              <a:rPr lang="es-ES" sz="1600" dirty="0" smtClean="0"/>
              <a:t>: “</a:t>
            </a:r>
            <a:r>
              <a:rPr lang="es-ES" sz="1600" dirty="0" err="1" smtClean="0"/>
              <a:t>Objects</a:t>
            </a:r>
            <a:r>
              <a:rPr lang="es-ES" sz="1600" dirty="0" smtClean="0"/>
              <a:t>”, “</a:t>
            </a:r>
            <a:r>
              <a:rPr lang="es-ES" sz="1600" dirty="0" err="1" smtClean="0"/>
              <a:t>Events</a:t>
            </a:r>
            <a:r>
              <a:rPr lang="es-ES" sz="1600" dirty="0" smtClean="0"/>
              <a:t>”, and “</a:t>
            </a:r>
            <a:r>
              <a:rPr lang="es-ES" sz="1600" dirty="0" err="1" smtClean="0"/>
              <a:t>Relations</a:t>
            </a:r>
            <a:r>
              <a:rPr lang="es-ES" sz="1600" dirty="0" smtClean="0"/>
              <a:t>”</a:t>
            </a:r>
          </a:p>
          <a:p>
            <a:pPr lvl="1"/>
            <a:r>
              <a:rPr lang="es-ES" sz="1600" dirty="0" smtClean="0"/>
              <a:t>C++ </a:t>
            </a:r>
            <a:r>
              <a:rPr lang="es-ES" sz="1600" dirty="0" err="1" smtClean="0"/>
              <a:t>architecture</a:t>
            </a:r>
            <a:r>
              <a:rPr lang="es-ES" sz="1600" dirty="0" smtClean="0"/>
              <a:t>, XML </a:t>
            </a:r>
            <a:r>
              <a:rPr lang="es-ES" sz="1600" dirty="0" err="1" smtClean="0"/>
              <a:t>persistence</a:t>
            </a:r>
            <a:endParaRPr lang="es-ES" sz="1600" dirty="0" smtClean="0"/>
          </a:p>
          <a:p>
            <a:pPr lvl="1"/>
            <a:r>
              <a:rPr lang="es-ES" sz="1600" dirty="0" smtClean="0"/>
              <a:t>Online and offline </a:t>
            </a:r>
            <a:r>
              <a:rPr lang="es-ES" sz="1600" dirty="0" err="1" smtClean="0"/>
              <a:t>processing</a:t>
            </a:r>
            <a:r>
              <a:rPr lang="es-ES" sz="1600" dirty="0" smtClean="0"/>
              <a:t> (</a:t>
            </a:r>
            <a:r>
              <a:rPr lang="es-ES" sz="1600" dirty="0" err="1" smtClean="0"/>
              <a:t>for</a:t>
            </a:r>
            <a:r>
              <a:rPr lang="es-ES" sz="1600" dirty="0" smtClean="0"/>
              <a:t> </a:t>
            </a:r>
            <a:r>
              <a:rPr lang="es-ES" sz="1600" dirty="0" err="1" smtClean="0"/>
              <a:t>embedded-side</a:t>
            </a:r>
            <a:r>
              <a:rPr lang="es-ES" sz="1600" dirty="0" smtClean="0"/>
              <a:t> and </a:t>
            </a:r>
            <a:r>
              <a:rPr lang="es-ES" sz="1600" dirty="0" err="1" smtClean="0"/>
              <a:t>cloud-side</a:t>
            </a:r>
            <a:r>
              <a:rPr lang="es-ES" sz="1600" dirty="0" smtClean="0"/>
              <a:t> </a:t>
            </a:r>
            <a:r>
              <a:rPr lang="es-ES" sz="1600" dirty="0" err="1" smtClean="0"/>
              <a:t>analytics</a:t>
            </a:r>
            <a:r>
              <a:rPr lang="es-ES" sz="1600" dirty="0" smtClean="0"/>
              <a:t>)</a:t>
            </a:r>
            <a:endParaRPr lang="es-ES" sz="1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Video </a:t>
            </a:r>
            <a:r>
              <a:rPr lang="es-ES" dirty="0" err="1" smtClean="0"/>
              <a:t>Analytics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ES" sz="1800" dirty="0" err="1" smtClean="0"/>
              <a:t>Detection</a:t>
            </a:r>
            <a:r>
              <a:rPr lang="es-ES" sz="1800" dirty="0" smtClean="0"/>
              <a:t> and tracking of </a:t>
            </a:r>
            <a:r>
              <a:rPr lang="es-ES" sz="1800" dirty="0" err="1" smtClean="0"/>
              <a:t>individuals</a:t>
            </a:r>
            <a:endParaRPr lang="es-ES" sz="1800" dirty="0" smtClean="0"/>
          </a:p>
          <a:p>
            <a:pPr lvl="1"/>
            <a:r>
              <a:rPr lang="es-ES" sz="1600" dirty="0" err="1" smtClean="0"/>
              <a:t>Close</a:t>
            </a:r>
            <a:r>
              <a:rPr lang="es-ES" sz="1600" dirty="0" smtClean="0"/>
              <a:t>, </a:t>
            </a:r>
            <a:r>
              <a:rPr lang="es-ES" sz="1600" dirty="0" err="1" smtClean="0"/>
              <a:t>mid</a:t>
            </a:r>
            <a:r>
              <a:rPr lang="es-ES" sz="1600" dirty="0" smtClean="0"/>
              <a:t> and </a:t>
            </a:r>
            <a:r>
              <a:rPr lang="es-ES" sz="1600" dirty="0" err="1" smtClean="0"/>
              <a:t>far-distance</a:t>
            </a:r>
            <a:r>
              <a:rPr lang="es-ES" sz="1600" dirty="0" smtClean="0"/>
              <a:t> </a:t>
            </a:r>
            <a:r>
              <a:rPr lang="es-ES" sz="1600" dirty="0" err="1" smtClean="0"/>
              <a:t>views</a:t>
            </a:r>
            <a:endParaRPr lang="es-ES" sz="1600" dirty="0" smtClean="0"/>
          </a:p>
          <a:p>
            <a:pPr lvl="1"/>
            <a:r>
              <a:rPr lang="es-ES" sz="1600" dirty="0" err="1" smtClean="0"/>
              <a:t>Different</a:t>
            </a:r>
            <a:r>
              <a:rPr lang="es-ES" sz="1600" dirty="0" smtClean="0"/>
              <a:t> </a:t>
            </a:r>
            <a:r>
              <a:rPr lang="es-ES" sz="1600" dirty="0" err="1" smtClean="0"/>
              <a:t>profiles</a:t>
            </a:r>
            <a:endParaRPr lang="es-ES" sz="1600" dirty="0" smtClean="0"/>
          </a:p>
          <a:p>
            <a:pPr lvl="1"/>
            <a:r>
              <a:rPr lang="es-ES" sz="1600" dirty="0" err="1" smtClean="0"/>
              <a:t>Track</a:t>
            </a:r>
            <a:r>
              <a:rPr lang="es-ES" sz="1600" dirty="0" smtClean="0"/>
              <a:t> </a:t>
            </a:r>
            <a:r>
              <a:rPr lang="es-ES" sz="1600" dirty="0" err="1" smtClean="0"/>
              <a:t>joiner</a:t>
            </a:r>
            <a:r>
              <a:rPr lang="es-ES" sz="1600" dirty="0" smtClean="0"/>
              <a:t> </a:t>
            </a:r>
            <a:r>
              <a:rPr lang="es-ES" sz="1600" dirty="0" err="1" smtClean="0"/>
              <a:t>for</a:t>
            </a:r>
            <a:r>
              <a:rPr lang="es-ES" sz="1600" dirty="0" smtClean="0"/>
              <a:t> </a:t>
            </a:r>
            <a:r>
              <a:rPr lang="es-ES" sz="1600" dirty="0" err="1" smtClean="0"/>
              <a:t>enhanced</a:t>
            </a:r>
            <a:r>
              <a:rPr lang="es-ES" sz="1600" dirty="0" smtClean="0"/>
              <a:t> </a:t>
            </a:r>
            <a:r>
              <a:rPr lang="es-ES" sz="1600" dirty="0" err="1" smtClean="0"/>
              <a:t>reliability</a:t>
            </a:r>
            <a:endParaRPr lang="es-ES" sz="16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pic>
        <p:nvPicPr>
          <p:cNvPr id="7" name="Picture 6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3068960"/>
            <a:ext cx="129614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068960"/>
            <a:ext cx="877243" cy="94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068960"/>
            <a:ext cx="948409" cy="941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708920"/>
            <a:ext cx="345974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4637856" y="1600200"/>
            <a:ext cx="4038600" cy="4421088"/>
          </a:xfrm>
        </p:spPr>
        <p:txBody>
          <a:bodyPr/>
          <a:lstStyle/>
          <a:p>
            <a:r>
              <a:rPr lang="es-ES" sz="2000" dirty="0" err="1" smtClean="0"/>
              <a:t>Detection</a:t>
            </a:r>
            <a:r>
              <a:rPr lang="es-ES" sz="2000" dirty="0" smtClean="0"/>
              <a:t> of </a:t>
            </a:r>
            <a:r>
              <a:rPr lang="es-ES" sz="2000" dirty="0" err="1" smtClean="0"/>
              <a:t>events</a:t>
            </a:r>
            <a:endParaRPr lang="es-ES" sz="2000" dirty="0" smtClean="0"/>
          </a:p>
          <a:p>
            <a:pPr lvl="1"/>
            <a:r>
              <a:rPr lang="es-ES" sz="1800" dirty="0" smtClean="0"/>
              <a:t>“</a:t>
            </a:r>
            <a:r>
              <a:rPr lang="es-ES" sz="1800" dirty="0" err="1" smtClean="0"/>
              <a:t>Motion</a:t>
            </a:r>
            <a:r>
              <a:rPr lang="es-ES" sz="1800" dirty="0" smtClean="0"/>
              <a:t>”, “</a:t>
            </a:r>
            <a:r>
              <a:rPr lang="es-ES" sz="1800" dirty="0" err="1" smtClean="0"/>
              <a:t>Running</a:t>
            </a:r>
            <a:r>
              <a:rPr lang="es-ES" sz="1800" dirty="0" smtClean="0"/>
              <a:t>”, “</a:t>
            </a:r>
            <a:r>
              <a:rPr lang="es-ES" sz="1800" dirty="0" err="1" smtClean="0"/>
              <a:t>Chasing</a:t>
            </a:r>
            <a:r>
              <a:rPr lang="es-ES" sz="1800" dirty="0" smtClean="0"/>
              <a:t>”, “</a:t>
            </a:r>
            <a:r>
              <a:rPr lang="es-ES" sz="1800" dirty="0" err="1" smtClean="0"/>
              <a:t>Fighting</a:t>
            </a:r>
            <a:r>
              <a:rPr lang="es-ES" sz="1800" dirty="0" smtClean="0"/>
              <a:t>”, “</a:t>
            </a:r>
            <a:r>
              <a:rPr lang="es-ES" sz="1800" dirty="0" err="1" smtClean="0"/>
              <a:t>Group</a:t>
            </a:r>
            <a:r>
              <a:rPr lang="es-ES" sz="1800" dirty="0" smtClean="0"/>
              <a:t>”</a:t>
            </a:r>
          </a:p>
          <a:p>
            <a:pPr lvl="1"/>
            <a:endParaRPr lang="es-ES" sz="1800" dirty="0"/>
          </a:p>
        </p:txBody>
      </p:sp>
      <p:pic>
        <p:nvPicPr>
          <p:cNvPr id="12" name="Picture 1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077072"/>
            <a:ext cx="388843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4149080"/>
            <a:ext cx="3456384" cy="1728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Depth Analytics 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7</a:t>
            </a:fld>
            <a:endParaRPr lang="es-E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527911" y="2799487"/>
                <a:ext cx="4379912" cy="3073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Extract foreground using depth data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Compute 4D normal vectors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𝑆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𝑧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−</m:t>
                      </m:r>
                      <m:r>
                        <a:rPr lang="en-US" sz="2400" b="0" i="1" smtClean="0">
                          <a:latin typeface="Cambria Math"/>
                        </a:rPr>
                        <m:t>𝑧</m:t>
                      </m:r>
                      <m:r>
                        <a:rPr lang="en-US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en-US" sz="2400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latin typeface="Cambria Math"/>
                          <a:ea typeface="Cambria Math"/>
                        </a:rPr>
                        <m:t>𝒏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𝛻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𝑆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=(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,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,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,−1)</m:t>
                      </m:r>
                    </m:oMath>
                  </m:oMathPara>
                </a14:m>
                <a:endParaRPr lang="en-US" sz="2400" dirty="0" smtClean="0"/>
              </a:p>
              <a:p>
                <a:endParaRPr lang="en-US" sz="2400" dirty="0" smtClean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911" y="2799487"/>
                <a:ext cx="4379912" cy="3073727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950" t="-1587" r="-20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 descr="E:\vlcsnap-2016-02-18-10h53m05s25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04" y="3212976"/>
            <a:ext cx="4176464" cy="269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nikdim\Documents\P-REACT\D3.3\figures\HON4Doverview.pn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375" y="1494280"/>
            <a:ext cx="4013602" cy="128664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4716016" y="1494280"/>
            <a:ext cx="4176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Analytics using a depth sensor and a </a:t>
            </a:r>
            <a:r>
              <a:rPr lang="en-US" sz="2400" dirty="0" smtClean="0"/>
              <a:t>NUC </a:t>
            </a:r>
            <a:r>
              <a:rPr lang="en-US" sz="2400" dirty="0"/>
              <a:t>system</a:t>
            </a:r>
          </a:p>
        </p:txBody>
      </p:sp>
    </p:spTree>
    <p:extLst>
      <p:ext uri="{BB962C8B-B14F-4D97-AF65-F5344CB8AC3E}">
        <p14:creationId xmlns:p14="http://schemas.microsoft.com/office/powerpoint/2010/main" val="273930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Depth Analytics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  <p:sp>
        <p:nvSpPr>
          <p:cNvPr id="8" name="TextBox 7"/>
          <p:cNvSpPr txBox="1"/>
          <p:nvPr/>
        </p:nvSpPr>
        <p:spPr>
          <a:xfrm>
            <a:off x="403235" y="5373216"/>
            <a:ext cx="8496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/>
              <a:t>A</a:t>
            </a:r>
            <a:r>
              <a:rPr lang="en-US" sz="2400" i="1" dirty="0" smtClean="0"/>
              <a:t>ccurately detect motion and abnormal incidents (e.g. fighting)</a:t>
            </a:r>
            <a:endParaRPr lang="en-US" sz="2400" i="1" dirty="0"/>
          </a:p>
        </p:txBody>
      </p:sp>
      <p:pic>
        <p:nvPicPr>
          <p:cNvPr id="4098" name="Picture 2" descr="E:\COLORRED_frame_0002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483" y="3394811"/>
            <a:ext cx="2157820" cy="161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DEPTH_frame_0002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5"/>
            <a:ext cx="2157820" cy="161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FORND_frame_00000002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188" y="1484783"/>
            <a:ext cx="2157820" cy="161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651706" y="1484784"/>
                <a:ext cx="4328178" cy="43252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Divide the depth stream in </a:t>
                </a:r>
                <a:r>
                  <a:rPr lang="en-US" sz="2400" dirty="0" err="1"/>
                  <a:t>spatio</a:t>
                </a:r>
                <a:r>
                  <a:rPr lang="en-US" sz="2400" dirty="0"/>
                  <a:t>-temporal </a:t>
                </a:r>
                <a:r>
                  <a:rPr lang="en-US" sz="2400" dirty="0" smtClean="0"/>
                  <a:t>cells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Project normal vectors on each cell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/>
                          </a:rPr>
                          <m:t>𝒑</m:t>
                        </m:r>
                      </m:e>
                      <m:sub>
                        <m:r>
                          <a:rPr lang="en-US" sz="2400" b="1" i="1" smtClean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endParaRPr lang="en-US" sz="24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000" i="1">
                          <a:latin typeface="Cambria Math"/>
                        </a:rPr>
                        <m:t>𝑐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b="1" i="1">
                                      <a:latin typeface="Cambria Math"/>
                                    </a:rPr>
                                    <m:t>𝒏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000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  <m:r>
                            <a:rPr lang="en-GB" sz="2000" i="1">
                              <a:latin typeface="Cambria Math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𝒑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n-GB" sz="2000" i="1"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2000">
                          <a:latin typeface="Cambria Math"/>
                        </a:rPr>
                        <m:t>max</m:t>
                      </m:r>
                      <m:r>
                        <a:rPr lang="en-GB" sz="2000" i="1">
                          <a:latin typeface="Cambria Math"/>
                        </a:rPr>
                        <m:t>(0,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b="1" i="1">
                                      <a:latin typeface="Cambria Math"/>
                                    </a:rPr>
                                    <m:t>𝒏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000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e>
                        <m:sup>
                          <m:r>
                            <a:rPr lang="en-GB" sz="2000" i="1">
                              <a:latin typeface="Cambria Math"/>
                            </a:rPr>
                            <m:t>𝑇</m:t>
                          </m:r>
                        </m:sup>
                      </m:sSup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>
                              <a:latin typeface="Cambria Math"/>
                            </a:rPr>
                            <m:t>𝒑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US" sz="2000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Extract  HON4D </a:t>
                </a:r>
                <a:r>
                  <a:rPr lang="en-US" sz="2400" dirty="0" smtClean="0"/>
                  <a:t>descriptor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000">
                              <a:latin typeface="Cambria Math"/>
                            </a:rPr>
                            <m:t>Pr</m:t>
                          </m:r>
                        </m:fName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1">
                                  <a:latin typeface="Cambria Math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1">
                                      <a:latin typeface="Cambria Math"/>
                                    </a:rPr>
                                    <m:t>𝒑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  <m:e>
                              <m:r>
                                <a:rPr lang="en-GB" sz="2000" i="1">
                                  <a:latin typeface="Cambria Math"/>
                                </a:rPr>
                                <m:t>𝑁</m:t>
                              </m:r>
                            </m:e>
                          </m:d>
                        </m:e>
                      </m:func>
                      <m:r>
                        <a:rPr lang="en-GB" sz="2000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subSup"/>
                              <m:supHide m:val="on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en-GB" sz="2000" i="1">
                                  <a:latin typeface="Cambria Math"/>
                                </a:rPr>
                                <m:t>𝑗</m:t>
                              </m:r>
                              <m:r>
                                <a:rPr lang="en-GB" sz="2000" i="1">
                                  <a:latin typeface="Cambria Math"/>
                                </a:rPr>
                                <m:t>∈</m:t>
                              </m:r>
                              <m:r>
                                <a:rPr lang="en-GB" sz="2000" i="1">
                                  <a:latin typeface="Cambria Math"/>
                                </a:rPr>
                                <m:t>𝑁</m:t>
                              </m:r>
                            </m:sub>
                            <m:sup/>
                            <m:e>
                              <m:r>
                                <a:rPr lang="en-GB" sz="2000" i="1">
                                  <a:latin typeface="Cambria Math"/>
                                </a:rPr>
                                <m:t>𝑐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acc>
                                        <m:accPr>
                                          <m:chr m:val="̂"/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b="1" i="1">
                                              <a:latin typeface="Cambria Math"/>
                                            </a:rPr>
                                            <m:t>𝒏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/>
                                        </a:rPr>
                                        <m:t>𝑗</m:t>
                                      </m:r>
                                    </m:sub>
                                  </m:sSub>
                                  <m:r>
                                    <a:rPr lang="en-GB" sz="2000" i="1">
                                      <a:latin typeface="Cambria Math"/>
                                    </a:rPr>
                                    <m:t>, 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b="1" i="1">
                                          <a:latin typeface="Cambria Math"/>
                                        </a:rPr>
                                        <m:t>𝒑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subSup"/>
                              <m:supHide m:val="on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000" i="1">
                                      <a:latin typeface="Cambria Math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GB" sz="2000" i="1">
                                      <a:latin typeface="Cambria Math"/>
                                    </a:rPr>
                                    <m:t>𝑣</m:t>
                                  </m:r>
                                </m:sub>
                              </m:sSub>
                              <m:r>
                                <a:rPr lang="en-GB" sz="2000" i="1">
                                  <a:latin typeface="Cambria Math"/>
                                </a:rPr>
                                <m:t>∈</m:t>
                              </m:r>
                              <m:r>
                                <a:rPr lang="en-GB" sz="2000" i="1">
                                  <a:latin typeface="Cambria Math"/>
                                </a:rPr>
                                <m:t>𝑃</m:t>
                              </m:r>
                            </m:sub>
                            <m:sup/>
                            <m:e>
                              <m:nary>
                                <m:naryPr>
                                  <m:chr m:val="∑"/>
                                  <m:limLoc m:val="subSup"/>
                                  <m:supHide m:val="on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en-GB" sz="2000" i="1">
                                      <a:latin typeface="Cambria Math"/>
                                    </a:rPr>
                                    <m:t>𝑗</m:t>
                                  </m:r>
                                  <m:r>
                                    <a:rPr lang="en-GB" sz="2000" i="1">
                                      <a:latin typeface="Cambria Math"/>
                                    </a:rPr>
                                    <m:t>∈</m:t>
                                  </m:r>
                                  <m:r>
                                    <a:rPr lang="en-GB" sz="2000" i="1">
                                      <a:latin typeface="Cambria Math"/>
                                    </a:rPr>
                                    <m:t>𝑁</m:t>
                                  </m:r>
                                </m:sub>
                                <m:sup/>
                                <m:e>
                                  <m:r>
                                    <a:rPr lang="en-GB" sz="2000" i="1">
                                      <a:latin typeface="Cambria Math"/>
                                    </a:rPr>
                                    <m:t>𝑐</m:t>
                                  </m:r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acc>
                                            <m:accPr>
                                              <m:chr m:val="̂"/>
                                              <m:ctrlP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accPr>
                                            <m:e>
                                              <m:r>
                                                <a:rPr lang="en-US" sz="2000" b="1" i="1">
                                                  <a:latin typeface="Cambria Math"/>
                                                </a:rPr>
                                                <m:t>𝒏</m:t>
                                              </m:r>
                                            </m:e>
                                          </m:acc>
                                        </m:e>
                                        <m:sub>
                                          <m:r>
                                            <a:rPr lang="en-US" sz="2000" i="1">
                                              <a:latin typeface="Cambria Math"/>
                                            </a:rPr>
                                            <m:t>𝑗</m:t>
                                          </m:r>
                                        </m:sub>
                                      </m:sSub>
                                      <m:r>
                                        <a:rPr lang="en-GB" sz="2000" i="1">
                                          <a:latin typeface="Cambria Math"/>
                                        </a:rPr>
                                        <m:t>, </m:t>
                                      </m:r>
                                      <m:sSub>
                                        <m:sSub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b="1" i="1">
                                              <a:latin typeface="Cambria Math"/>
                                            </a:rPr>
                                            <m:t>𝒑</m:t>
                                          </m:r>
                                        </m:e>
                                        <m:sub>
                                          <m:r>
                                            <a:rPr lang="en-US" sz="2000" i="1">
                                              <a:latin typeface="Cambria Math"/>
                                            </a:rPr>
                                            <m:t>𝑣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nary>
                            </m:e>
                          </m:nary>
                        </m:den>
                      </m:f>
                    </m:oMath>
                  </m:oMathPara>
                </a14:m>
                <a:endParaRPr lang="en-US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Use Random Trees for classification</a:t>
                </a:r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1706" y="1484784"/>
                <a:ext cx="4328178" cy="432528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1831" t="-1128" r="-33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860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 Points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sp>
        <p:nvSpPr>
          <p:cNvPr id="10" name="TextBox 9"/>
          <p:cNvSpPr txBox="1"/>
          <p:nvPr/>
        </p:nvSpPr>
        <p:spPr>
          <a:xfrm>
            <a:off x="323528" y="1484784"/>
            <a:ext cx="86563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CERTH: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Dr. Dimitrios Tzovaras</a:t>
            </a:r>
            <a:r>
              <a:rPr lang="en-US" sz="2400" dirty="0" smtClean="0"/>
              <a:t>, </a:t>
            </a:r>
            <a:r>
              <a:rPr lang="en-US" sz="2400" dirty="0">
                <a:hlinkClick r:id="rId2"/>
              </a:rPr>
              <a:t>dimitrios.tzovaras@iti.gr</a:t>
            </a:r>
            <a:endParaRPr lang="en-US" sz="2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smtClean="0"/>
              <a:t>Mr. </a:t>
            </a:r>
            <a:r>
              <a:rPr lang="en-US" sz="2400" dirty="0"/>
              <a:t>Georgios Stavropoulos</a:t>
            </a:r>
            <a:r>
              <a:rPr lang="en-US" sz="2400" dirty="0" smtClean="0"/>
              <a:t>, </a:t>
            </a:r>
            <a:r>
              <a:rPr lang="en-US" sz="2400" dirty="0">
                <a:hlinkClick r:id="rId3"/>
              </a:rPr>
              <a:t>stavrop@iti.gr</a:t>
            </a:r>
            <a:endParaRPr lang="en-US" sz="2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Dr. Nikolaos </a:t>
            </a:r>
            <a:r>
              <a:rPr lang="en-US" sz="2400" dirty="0" err="1" smtClean="0"/>
              <a:t>Dimitriou</a:t>
            </a:r>
            <a:r>
              <a:rPr lang="en-US" sz="2400" dirty="0" smtClean="0"/>
              <a:t>, </a:t>
            </a:r>
            <a:r>
              <a:rPr lang="en-US" sz="2400" dirty="0">
                <a:hlinkClick r:id="rId4"/>
              </a:rPr>
              <a:t>nikdim@iti.gr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VICOMTECH: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Mr. Juan </a:t>
            </a:r>
            <a:r>
              <a:rPr lang="en-US" sz="2400" dirty="0" err="1" smtClean="0"/>
              <a:t>Arraiza</a:t>
            </a:r>
            <a:r>
              <a:rPr lang="en-US" sz="2400" dirty="0" smtClean="0"/>
              <a:t> </a:t>
            </a:r>
            <a:r>
              <a:rPr lang="en-US" sz="2400" dirty="0" err="1" smtClean="0"/>
              <a:t>Irujo</a:t>
            </a:r>
            <a:r>
              <a:rPr lang="en-US" sz="2400" dirty="0"/>
              <a:t>, </a:t>
            </a:r>
            <a:r>
              <a:rPr lang="en-US" sz="2400" dirty="0" smtClean="0">
                <a:hlinkClick r:id="rId5"/>
              </a:rPr>
              <a:t>jarraiza@vicomtech.org</a:t>
            </a:r>
            <a:endParaRPr lang="en-US" sz="2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Dr. </a:t>
            </a:r>
            <a:r>
              <a:rPr lang="en-US" sz="2400" dirty="0"/>
              <a:t>Marcos Nieto, </a:t>
            </a:r>
            <a:r>
              <a:rPr lang="en-US" sz="2400" dirty="0" smtClean="0">
                <a:hlinkClick r:id="rId6"/>
              </a:rPr>
              <a:t>mnieto@vicomtech.org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48047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782</TotalTime>
  <Words>298</Words>
  <Application>Microsoft Office PowerPoint</Application>
  <PresentationFormat>On-screen Show (4:3)</PresentationFormat>
  <Paragraphs>89</Paragraphs>
  <Slides>9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 Math</vt:lpstr>
      <vt:lpstr>Office Theme</vt:lpstr>
      <vt:lpstr>P-REACT</vt:lpstr>
      <vt:lpstr>Video Analytics</vt:lpstr>
      <vt:lpstr>Video Analytics</vt:lpstr>
      <vt:lpstr>Video Analytics</vt:lpstr>
      <vt:lpstr>Video Analytics</vt:lpstr>
      <vt:lpstr>Video Analytics</vt:lpstr>
      <vt:lpstr>Depth Analytics </vt:lpstr>
      <vt:lpstr>Depth Analytics</vt:lpstr>
      <vt:lpstr>Contact Points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George Kioumourtzis</cp:lastModifiedBy>
  <cp:revision>69</cp:revision>
  <dcterms:created xsi:type="dcterms:W3CDTF">2014-04-28T07:12:17Z</dcterms:created>
  <dcterms:modified xsi:type="dcterms:W3CDTF">2016-02-25T08:26:35Z</dcterms:modified>
</cp:coreProperties>
</file>