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13.jpg" ContentType="image/jpeg"/>
  <Override PartName="/ppt/media/image14.jpg" ContentType="image/jpeg"/>
  <Override PartName="/ppt/media/image16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1" r:id="rId3"/>
    <p:sldId id="259" r:id="rId4"/>
    <p:sldId id="270" r:id="rId5"/>
    <p:sldId id="269" r:id="rId6"/>
    <p:sldId id="266" r:id="rId7"/>
    <p:sldId id="267" r:id="rId8"/>
    <p:sldId id="264" r:id="rId9"/>
    <p:sldId id="262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19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77DA55-5FD2-42B8-A19E-008B6FFCDA40}" type="datetimeFigureOut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5AF04B-648E-4F89-9080-EF53E7F07BA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13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838F3F-AE4D-40AE-84E6-0E1AD1E3AF4A}" type="datetimeFigureOut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8F44A85-B8E0-49D8-8C38-2E921833315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9742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25E-C340-4564-8E09-FADA57766012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6934F-9164-486A-910E-8D71A419F40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0165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F42AF-305C-4FAB-80F7-02405DE17A59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681C-79A6-43EE-9FD4-9D021145667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969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71C9-73CE-41A5-B4C2-4D3CB885F0C9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FC39-B8C2-4404-A7E8-64B379F0B2F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480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AF48-0618-4816-8339-8DFD5E09FD65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5C78-3307-45A1-ABDC-C25ADC54909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03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52837-3D32-41F7-912C-02FC80770B3D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686B9-F3E8-45F8-A5AE-120662C903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10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86E9-A1EE-4E6B-BE1C-BAC93351AF6A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A1AD-49A1-49AF-9D1F-46AE122D943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575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8B276-E126-4C7A-8D94-3244D95E7873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7BED2-DF62-44EA-A0C8-D86E766239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91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8838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476673"/>
            <a:ext cx="5111750" cy="55446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3008313" cy="36003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3D732-7AFA-4648-9FC8-3202DBF29AB2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33D7-DF2C-410C-AF28-8A25C97217C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687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39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5545-926E-4A0A-A232-175B900B3A82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B2E9-81D3-4885-AF02-F0B532EEBBE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20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FFBE7-ECC9-46A2-8368-235C4E6A3A58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B8595-E130-4174-9BB7-EA453A89520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303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76673"/>
            <a:ext cx="2057400" cy="5544616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5656" y="476673"/>
            <a:ext cx="5001344" cy="5544616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25" y="1158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5593-7FC1-4665-AD8C-BBCFB602B9E0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14C6E-74B6-484B-AF2A-E67DC1C370F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782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jpe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16013" y="274638"/>
            <a:ext cx="75707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title style</a:t>
            </a:r>
            <a:endParaRPr lang="es-ES" altLang="el-G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text styles</a:t>
            </a:r>
          </a:p>
          <a:p>
            <a:pPr lvl="1"/>
            <a:r>
              <a:rPr lang="en-US" altLang="el-GR" smtClean="0"/>
              <a:t>Second level</a:t>
            </a:r>
          </a:p>
          <a:p>
            <a:pPr lvl="2"/>
            <a:r>
              <a:rPr lang="en-US" altLang="el-GR" smtClean="0"/>
              <a:t>Third level</a:t>
            </a:r>
          </a:p>
          <a:p>
            <a:pPr lvl="3"/>
            <a:r>
              <a:rPr lang="en-US" altLang="el-GR" smtClean="0"/>
              <a:t>Fourth level</a:t>
            </a:r>
          </a:p>
          <a:p>
            <a:pPr lvl="4"/>
            <a:r>
              <a:rPr lang="en-US" altLang="el-GR" smtClean="0"/>
              <a:t>Fifth level</a:t>
            </a:r>
            <a:endParaRPr lang="es-E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67488" y="1381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F67BC6-F5F9-40B5-8BE7-7BF12CFAA92F}" type="datetime1">
              <a:rPr lang="es-ES"/>
              <a:pPr>
                <a:defRPr/>
              </a:pPr>
              <a:t>29/03/2016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67488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AD1674-097C-4530-A419-21227F9C3AF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7" name="Rectangle 6"/>
          <p:cNvSpPr/>
          <p:nvPr userDrawn="1"/>
        </p:nvSpPr>
        <p:spPr>
          <a:xfrm>
            <a:off x="0" y="5951538"/>
            <a:ext cx="9144000" cy="576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Rectangle 7"/>
          <p:cNvSpPr/>
          <p:nvPr userDrawn="1"/>
        </p:nvSpPr>
        <p:spPr>
          <a:xfrm>
            <a:off x="257330" y="451022"/>
            <a:ext cx="8229600" cy="618564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4499992" y="0"/>
            <a:ext cx="3744416" cy="62393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7" name="Picture 9" descr="P-REACT logo.pn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450850"/>
            <a:ext cx="1258887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6" descr="\\mambo\Areas\V7\transferencia\MARKETING\Base de logos\Vicomtech\2012 Vicomtech Nueva imagen\Vicomtech-ik4_150ppp (1).png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6118225"/>
            <a:ext cx="9159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1" descr="\\mambo\Areas\V7\transferencia\MARKETING\Base de logos\Otros Logos\P-React\KEMEA.jpg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8" y="5999163"/>
            <a:ext cx="10160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3" descr="\\mambo\Areas\V7\transferencia\MARKETING\Base de logos\Otros Logos\P-React\LogoKinesense_whithoutWebadress.png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6196013"/>
            <a:ext cx="993775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4" descr="\\mambo\Areas\V7\transferencia\MARKETING\Base de logos\Otros Logos\P-React\aditess_logofinal.jpg"/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964238"/>
            <a:ext cx="44291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5" descr="\\mambo\Areas\V7\transferencia\MARKETING\Base de logos\Otros Logos\P-React\FINT_LOGO.PNG"/>
          <p:cNvPicPr>
            <a:picLocks noChangeAspect="1" noChangeArrowheads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5983288"/>
            <a:ext cx="10191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184" y="6119053"/>
            <a:ext cx="1145542" cy="341096"/>
          </a:xfrm>
          <a:prstGeom prst="rect">
            <a:avLst/>
          </a:prstGeom>
        </p:spPr>
      </p:pic>
      <p:pic>
        <p:nvPicPr>
          <p:cNvPr id="18" name="Picture 17" descr="http://p-react.eu/wp-content/uploads/SRM.png"/>
          <p:cNvPicPr/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505" y="5855528"/>
            <a:ext cx="891866" cy="7811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p-react.eu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linkedin.com/groups?gid=8175906" TargetMode="External"/><Relationship Id="rId4" Type="http://schemas.openxmlformats.org/officeDocument/2006/relationships/hyperlink" Target="mailto:g.kioumourtzis@kemea-research.g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l-GR" dirty="0" smtClean="0"/>
              <a:t>P-REACT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4625" y="3201988"/>
            <a:ext cx="6400800" cy="1595164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BOLOGNA TRIAL SCENARIO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/>
              <a:t>&amp;</a:t>
            </a:r>
            <a:endParaRPr lang="es-E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 QUESTIONNAIRE</a:t>
            </a:r>
            <a:endParaRPr lang="es-ES" dirty="0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38"/>
          <a:stretch>
            <a:fillRect/>
          </a:stretch>
        </p:blipFill>
        <p:spPr bwMode="auto">
          <a:xfrm>
            <a:off x="4859338" y="2492375"/>
            <a:ext cx="2986087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ate Placeholder 5"/>
          <p:cNvSpPr txBox="1">
            <a:spLocks/>
          </p:cNvSpPr>
          <p:nvPr/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84439433-E471-41CB-81BE-85E200658466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Scenario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  <p:sp>
        <p:nvSpPr>
          <p:cNvPr id="7" name="Date Placeholder 5"/>
          <p:cNvSpPr txBox="1">
            <a:spLocks/>
          </p:cNvSpPr>
          <p:nvPr/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84439433-E471-41CB-81BE-85E200658466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  <p:sp>
        <p:nvSpPr>
          <p:cNvPr id="10" name="TextBox 9"/>
          <p:cNvSpPr txBox="1"/>
          <p:nvPr/>
        </p:nvSpPr>
        <p:spPr>
          <a:xfrm>
            <a:off x="539552" y="1417638"/>
            <a:ext cx="770485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trial in Bologna will be conducted within the depot area managed and operated by </a:t>
            </a:r>
            <a:r>
              <a:rPr lang="en-US" dirty="0" smtClean="0"/>
              <a:t>TPER. </a:t>
            </a:r>
          </a:p>
          <a:p>
            <a:endParaRPr lang="en-US" dirty="0" smtClean="0"/>
          </a:p>
          <a:p>
            <a:r>
              <a:rPr lang="en-US" dirty="0" smtClean="0"/>
              <a:t>Three Use cases </a:t>
            </a:r>
            <a:r>
              <a:rPr lang="en-US" b="1" dirty="0" smtClean="0"/>
              <a:t>focused on transport sector </a:t>
            </a:r>
            <a:r>
              <a:rPr lang="en-US" dirty="0" smtClean="0"/>
              <a:t>(outdoor  environment)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/>
              <a:t>Graffiti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/>
              <a:t>Fighting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 smtClean="0"/>
              <a:t>Bag snatching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b="1" dirty="0"/>
          </a:p>
          <a:p>
            <a:r>
              <a:rPr lang="en-US" b="1" dirty="0" smtClean="0">
                <a:solidFill>
                  <a:srgbClr val="FF0000"/>
                </a:solidFill>
              </a:rPr>
              <a:t>Economical impact</a:t>
            </a:r>
          </a:p>
          <a:p>
            <a:r>
              <a:rPr lang="en-US" b="1" dirty="0"/>
              <a:t>Italy: FORMAT </a:t>
            </a:r>
            <a:r>
              <a:rPr lang="en-US" b="1" dirty="0" smtClean="0"/>
              <a:t>Research </a:t>
            </a:r>
            <a:r>
              <a:rPr lang="en-US" dirty="0"/>
              <a:t>(appointed by </a:t>
            </a:r>
            <a:r>
              <a:rPr lang="en-US" dirty="0" err="1"/>
              <a:t>Confcommercio</a:t>
            </a:r>
            <a:r>
              <a:rPr lang="en-US" dirty="0"/>
              <a:t>, Italian association representing enterprises working for trade, tourism and services providers</a:t>
            </a:r>
            <a:r>
              <a:rPr lang="en-US" dirty="0" smtClean="0"/>
              <a:t>)</a:t>
            </a:r>
          </a:p>
          <a:p>
            <a:r>
              <a:rPr lang="en-US" dirty="0"/>
              <a:t>More than 70% of businesses were charged with additional costs to protect themselves against </a:t>
            </a:r>
            <a:endParaRPr lang="en-US" dirty="0" smtClean="0"/>
          </a:p>
          <a:p>
            <a:r>
              <a:rPr lang="en-US" b="1" dirty="0" smtClean="0"/>
              <a:t>UK Home Office: </a:t>
            </a:r>
            <a:r>
              <a:rPr lang="en-US" dirty="0"/>
              <a:t>The total cost of crime for 2003/04 was £</a:t>
            </a:r>
            <a:r>
              <a:rPr lang="en-US" dirty="0" smtClean="0"/>
              <a:t>36.2bn</a:t>
            </a:r>
          </a:p>
          <a:p>
            <a:r>
              <a:rPr lang="en-US" b="1" dirty="0" smtClean="0"/>
              <a:t>Greece Public Transportation Company: </a:t>
            </a:r>
            <a:r>
              <a:rPr lang="en-US" dirty="0" smtClean="0"/>
              <a:t>Damages </a:t>
            </a:r>
            <a:r>
              <a:rPr lang="en-US" dirty="0"/>
              <a:t>from individuals to railway infrastructure and those from graffiti come up to 5 million Euros per year. </a:t>
            </a:r>
            <a:endParaRPr lang="en-US" b="1" dirty="0" smtClean="0"/>
          </a:p>
          <a:p>
            <a:endParaRPr lang="en-US" b="1" dirty="0" smtClean="0"/>
          </a:p>
          <a:p>
            <a:endParaRPr lang="en-US" b="1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>
                <a:solidFill>
                  <a:srgbClr val="FF0000"/>
                </a:solidFill>
              </a:rPr>
              <a:t> 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776972" y="2780928"/>
            <a:ext cx="4536504" cy="92333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b="1" i="1" dirty="0">
                <a:solidFill>
                  <a:schemeClr val="bg1"/>
                </a:solidFill>
              </a:rPr>
              <a:t>Your feedback is vital for the project to </a:t>
            </a:r>
            <a:endParaRPr lang="en-US" b="1" i="1" dirty="0" smtClean="0">
              <a:solidFill>
                <a:schemeClr val="bg1"/>
              </a:solidFill>
            </a:endParaRPr>
          </a:p>
          <a:p>
            <a:r>
              <a:rPr lang="en-US" b="1" i="1" dirty="0" smtClean="0">
                <a:solidFill>
                  <a:schemeClr val="bg1"/>
                </a:solidFill>
              </a:rPr>
              <a:t>bridge </a:t>
            </a:r>
            <a:r>
              <a:rPr lang="en-US" b="1" i="1" dirty="0">
                <a:solidFill>
                  <a:schemeClr val="bg1"/>
                </a:solidFill>
              </a:rPr>
              <a:t>the gap for a market ready solution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60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Graffiti Detection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  <p:sp>
        <p:nvSpPr>
          <p:cNvPr id="15" name="Date Placeholder 5"/>
          <p:cNvSpPr txBox="1">
            <a:spLocks/>
          </p:cNvSpPr>
          <p:nvPr/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84439433-E471-41CB-81BE-85E200658466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  <p:sp>
        <p:nvSpPr>
          <p:cNvPr id="16" name="object 29"/>
          <p:cNvSpPr/>
          <p:nvPr/>
        </p:nvSpPr>
        <p:spPr>
          <a:xfrm>
            <a:off x="5682345" y="1198984"/>
            <a:ext cx="3162760" cy="40417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2058218"/>
            <a:ext cx="5044043" cy="2837274"/>
          </a:xfrm>
          <a:prstGeom prst="rect">
            <a:avLst/>
          </a:prstGeom>
        </p:spPr>
      </p:pic>
      <p:sp>
        <p:nvSpPr>
          <p:cNvPr id="28" name="object 7"/>
          <p:cNvSpPr/>
          <p:nvPr/>
        </p:nvSpPr>
        <p:spPr>
          <a:xfrm rot="14440095">
            <a:off x="4201379" y="1304781"/>
            <a:ext cx="2717811" cy="3830167"/>
          </a:xfrm>
          <a:custGeom>
            <a:avLst/>
            <a:gdLst/>
            <a:ahLst/>
            <a:cxnLst/>
            <a:rect l="l" t="t" r="r" b="b"/>
            <a:pathLst>
              <a:path w="1616075" h="1166495">
                <a:moveTo>
                  <a:pt x="1615566" y="0"/>
                </a:moveTo>
                <a:lnTo>
                  <a:pt x="0" y="508"/>
                </a:lnTo>
                <a:lnTo>
                  <a:pt x="740410" y="1165987"/>
                </a:lnTo>
                <a:lnTo>
                  <a:pt x="1615566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4079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Bag Snatching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  <p:sp>
        <p:nvSpPr>
          <p:cNvPr id="15" name="Date Placeholder 5"/>
          <p:cNvSpPr txBox="1">
            <a:spLocks/>
          </p:cNvSpPr>
          <p:nvPr/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84439433-E471-41CB-81BE-85E200658466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150" y="1978192"/>
            <a:ext cx="6096000" cy="3429000"/>
          </a:xfrm>
          <a:prstGeom prst="rect">
            <a:avLst/>
          </a:prstGeom>
        </p:spPr>
      </p:pic>
      <p:sp>
        <p:nvSpPr>
          <p:cNvPr id="11" name="object 7"/>
          <p:cNvSpPr/>
          <p:nvPr/>
        </p:nvSpPr>
        <p:spPr>
          <a:xfrm rot="12757440">
            <a:off x="3344766" y="1756221"/>
            <a:ext cx="2717811" cy="2386649"/>
          </a:xfrm>
          <a:custGeom>
            <a:avLst/>
            <a:gdLst/>
            <a:ahLst/>
            <a:cxnLst/>
            <a:rect l="l" t="t" r="r" b="b"/>
            <a:pathLst>
              <a:path w="1616075" h="1166495">
                <a:moveTo>
                  <a:pt x="1615566" y="0"/>
                </a:moveTo>
                <a:lnTo>
                  <a:pt x="0" y="508"/>
                </a:lnTo>
                <a:lnTo>
                  <a:pt x="740410" y="1165987"/>
                </a:lnTo>
                <a:lnTo>
                  <a:pt x="1615566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Picture 2" descr="http://securemaxsecurity.com/image/Blog/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63860">
            <a:off x="5126438" y="2025240"/>
            <a:ext cx="275766" cy="20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619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Fighting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  <p:sp>
        <p:nvSpPr>
          <p:cNvPr id="15" name="Date Placeholder 5"/>
          <p:cNvSpPr txBox="1">
            <a:spLocks/>
          </p:cNvSpPr>
          <p:nvPr/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84439433-E471-41CB-81BE-85E200658466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714500"/>
            <a:ext cx="6096000" cy="3429000"/>
          </a:xfrm>
          <a:prstGeom prst="rect">
            <a:avLst/>
          </a:prstGeom>
        </p:spPr>
      </p:pic>
      <p:sp>
        <p:nvSpPr>
          <p:cNvPr id="16" name="object 7"/>
          <p:cNvSpPr/>
          <p:nvPr/>
        </p:nvSpPr>
        <p:spPr>
          <a:xfrm rot="12757440">
            <a:off x="3585478" y="1434111"/>
            <a:ext cx="2717811" cy="2386649"/>
          </a:xfrm>
          <a:custGeom>
            <a:avLst/>
            <a:gdLst/>
            <a:ahLst/>
            <a:cxnLst/>
            <a:rect l="l" t="t" r="r" b="b"/>
            <a:pathLst>
              <a:path w="1616075" h="1166495">
                <a:moveTo>
                  <a:pt x="1615566" y="0"/>
                </a:moveTo>
                <a:lnTo>
                  <a:pt x="0" y="508"/>
                </a:lnTo>
                <a:lnTo>
                  <a:pt x="740410" y="1165987"/>
                </a:lnTo>
                <a:lnTo>
                  <a:pt x="1615566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Picture 2" descr="http://securemaxsecurity.com/image/Blog/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63860">
            <a:off x="5367150" y="1703130"/>
            <a:ext cx="275766" cy="20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76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What we are going to see in all 3 use cases is…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0681C-79A6-43EE-9FD4-9D0211456675}" type="slidenum">
              <a:rPr kumimoji="0" lang="es-E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Date Placeholder 5"/>
          <p:cNvSpPr txBox="1">
            <a:spLocks/>
          </p:cNvSpPr>
          <p:nvPr/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84439433-E471-41CB-81BE-85E200658466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1340768"/>
            <a:ext cx="84495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400" dirty="0" smtClean="0"/>
              <a:t>Actors pla</a:t>
            </a:r>
            <a:r>
              <a:rPr lang="en-US" sz="2400" dirty="0" smtClean="0"/>
              <a:t>y </a:t>
            </a:r>
            <a:endParaRPr lang="en-US" sz="2400" dirty="0" smtClean="0"/>
          </a:p>
          <a:p>
            <a:pPr marL="285750" indent="-285750">
              <a:buFontTx/>
              <a:buChar char="-"/>
            </a:pPr>
            <a:r>
              <a:rPr lang="en-US" sz="2400" dirty="0" smtClean="0"/>
              <a:t>Embedded platform </a:t>
            </a:r>
          </a:p>
          <a:p>
            <a:pPr marL="742950" lvl="1" indent="-285750">
              <a:buFontTx/>
              <a:buChar char="-"/>
            </a:pPr>
            <a:r>
              <a:rPr lang="en-US" sz="2400" dirty="0" smtClean="0"/>
              <a:t>An </a:t>
            </a:r>
            <a:r>
              <a:rPr lang="en-US" sz="2400" dirty="0" smtClean="0"/>
              <a:t>event is detected by Video </a:t>
            </a:r>
            <a:r>
              <a:rPr lang="en-US" sz="2400" dirty="0" smtClean="0"/>
              <a:t>Algorithms</a:t>
            </a:r>
            <a:endParaRPr lang="en-US" sz="2400" dirty="0" smtClean="0"/>
          </a:p>
          <a:p>
            <a:pPr marL="742950" lvl="1" indent="-285750">
              <a:buFontTx/>
              <a:buChar char="-"/>
            </a:pPr>
            <a:r>
              <a:rPr lang="en-US" sz="2400" dirty="0" smtClean="0"/>
              <a:t>Video clip is generated </a:t>
            </a:r>
          </a:p>
          <a:p>
            <a:pPr marL="742950" lvl="1" indent="-285750">
              <a:buFontTx/>
              <a:buChar char="-"/>
            </a:pPr>
            <a:r>
              <a:rPr lang="en-US" sz="2400" dirty="0" smtClean="0"/>
              <a:t>Video clip is sent to private cloud</a:t>
            </a:r>
          </a:p>
          <a:p>
            <a:pPr marL="285750" indent="-285750">
              <a:buFontTx/>
              <a:buChar char="-"/>
            </a:pPr>
            <a:r>
              <a:rPr lang="en-US" sz="2400" dirty="0" smtClean="0"/>
              <a:t>Cloud</a:t>
            </a:r>
          </a:p>
          <a:p>
            <a:pPr marL="742950" lvl="1" indent="-285750">
              <a:buFontTx/>
              <a:buChar char="-"/>
            </a:pPr>
            <a:r>
              <a:rPr lang="en-US" sz="2400" dirty="0" smtClean="0"/>
              <a:t>Cloud business rules decide if a second level of analysis is required</a:t>
            </a:r>
          </a:p>
          <a:p>
            <a:pPr marL="742950" lvl="1" indent="-285750">
              <a:buFontTx/>
              <a:buChar char="-"/>
            </a:pPr>
            <a:r>
              <a:rPr lang="en-US" sz="2400" dirty="0"/>
              <a:t>Alert is presented to the Operator (in P-REACT GUI)</a:t>
            </a:r>
          </a:p>
          <a:p>
            <a:pPr marL="742950" lvl="1" indent="-285750">
              <a:buFontTx/>
              <a:buChar char="-"/>
            </a:pPr>
            <a:r>
              <a:rPr lang="en-US" sz="2400" dirty="0" smtClean="0"/>
              <a:t>P-REACT </a:t>
            </a:r>
            <a:r>
              <a:rPr lang="en-US" sz="2400" dirty="0" smtClean="0"/>
              <a:t>Operator </a:t>
            </a:r>
            <a:r>
              <a:rPr lang="en-US" sz="2400" dirty="0" smtClean="0"/>
              <a:t>can: (1) review the </a:t>
            </a:r>
            <a:r>
              <a:rPr lang="en-US" sz="2400" dirty="0" smtClean="0"/>
              <a:t>video </a:t>
            </a:r>
            <a:r>
              <a:rPr lang="en-US" sz="2400" dirty="0" smtClean="0"/>
              <a:t>clip, (2) </a:t>
            </a:r>
            <a:r>
              <a:rPr lang="en-US" sz="2400" dirty="0" smtClean="0"/>
              <a:t>request live view from the camera, (3) </a:t>
            </a:r>
            <a:r>
              <a:rPr lang="en-US" sz="2400" dirty="0" smtClean="0"/>
              <a:t>inform </a:t>
            </a:r>
            <a:r>
              <a:rPr lang="en-US" sz="2400" dirty="0" smtClean="0"/>
              <a:t>the </a:t>
            </a:r>
            <a:r>
              <a:rPr lang="en-US" sz="2400" dirty="0" smtClean="0"/>
              <a:t>proper authority</a:t>
            </a:r>
            <a:endParaRPr lang="en-US" sz="2400" dirty="0" smtClean="0"/>
          </a:p>
          <a:p>
            <a:pPr marL="285750" indent="-285750">
              <a:buFontTx/>
              <a:buChar char="-"/>
            </a:pPr>
            <a:r>
              <a:rPr lang="en-US" sz="2400" dirty="0" smtClean="0"/>
              <a:t>Video clip </a:t>
            </a:r>
            <a:r>
              <a:rPr lang="en-US" sz="2400" dirty="0" smtClean="0"/>
              <a:t>is available </a:t>
            </a:r>
            <a:r>
              <a:rPr lang="en-US" sz="2400" dirty="0" smtClean="0"/>
              <a:t>for </a:t>
            </a:r>
            <a:r>
              <a:rPr lang="en-US" sz="2400" dirty="0" smtClean="0"/>
              <a:t>further investigation </a:t>
            </a:r>
            <a:r>
              <a:rPr lang="en-US" sz="2400" dirty="0" smtClean="0"/>
              <a:t>and </a:t>
            </a:r>
            <a:r>
              <a:rPr lang="en-US" sz="2400" dirty="0" smtClean="0"/>
              <a:t>prosecution</a:t>
            </a:r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30553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P-REACT Control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00681C-79A6-43EE-9FD4-9D0211456675}" type="slidenum">
              <a:rPr kumimoji="0" lang="es-E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02" y="1369978"/>
            <a:ext cx="8740284" cy="4536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7" t="32247" r="42018" b="14494"/>
          <a:stretch/>
        </p:blipFill>
        <p:spPr>
          <a:xfrm>
            <a:off x="3052451" y="3986470"/>
            <a:ext cx="2103120" cy="192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02" y="2534743"/>
            <a:ext cx="2573846" cy="2207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Date Placeholder 5"/>
          <p:cNvSpPr txBox="1">
            <a:spLocks/>
          </p:cNvSpPr>
          <p:nvPr/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84439433-E471-41CB-81BE-85E200658466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725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Questionnaire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7859216" cy="4421088"/>
          </a:xfrm>
        </p:spPr>
        <p:txBody>
          <a:bodyPr/>
          <a:lstStyle/>
          <a:p>
            <a:r>
              <a:rPr lang="en-US" dirty="0" smtClean="0"/>
              <a:t>Five Parts</a:t>
            </a:r>
          </a:p>
          <a:p>
            <a:r>
              <a:rPr lang="en-US" dirty="0" smtClean="0"/>
              <a:t>Part A: General Information</a:t>
            </a:r>
          </a:p>
          <a:p>
            <a:r>
              <a:rPr lang="en-US" dirty="0"/>
              <a:t>Part B: P-REACT Framework Validation – </a:t>
            </a:r>
            <a:r>
              <a:rPr lang="en-US" dirty="0" smtClean="0"/>
              <a:t>Intuitiveness</a:t>
            </a:r>
          </a:p>
          <a:p>
            <a:r>
              <a:rPr lang="en-US" dirty="0"/>
              <a:t>Part C: P-REACT Product Assessment </a:t>
            </a:r>
            <a:r>
              <a:rPr lang="en-US" dirty="0" smtClean="0"/>
              <a:t>– Usability</a:t>
            </a:r>
          </a:p>
          <a:p>
            <a:r>
              <a:rPr lang="en-US" dirty="0"/>
              <a:t>Part D: P-REACT Business Model </a:t>
            </a:r>
            <a:r>
              <a:rPr lang="en-US" dirty="0" smtClean="0"/>
              <a:t>– Marketability</a:t>
            </a:r>
          </a:p>
          <a:p>
            <a:r>
              <a:rPr lang="en-US" dirty="0"/>
              <a:t>Part E: Comments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  <p:sp>
        <p:nvSpPr>
          <p:cNvPr id="7" name="Date Placeholder 5"/>
          <p:cNvSpPr txBox="1">
            <a:spLocks/>
          </p:cNvSpPr>
          <p:nvPr/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84439433-E471-41CB-81BE-85E200658466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2214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1C25C78-3307-45A1-ABDC-C25ADC549098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11560" y="1124744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s-ES" altLang="el-GR" sz="3600" smtClean="0"/>
              <a:t>Thank you for your attention!</a:t>
            </a:r>
            <a:endParaRPr lang="es-ES" altLang="el-GR" sz="4800" dirty="0" smtClean="0"/>
          </a:p>
        </p:txBody>
      </p:sp>
      <p:sp>
        <p:nvSpPr>
          <p:cNvPr id="8" name="Date Placeholder 5"/>
          <p:cNvSpPr txBox="1">
            <a:spLocks/>
          </p:cNvSpPr>
          <p:nvPr/>
        </p:nvSpPr>
        <p:spPr>
          <a:xfrm>
            <a:off x="7431584" y="138113"/>
            <a:ext cx="14135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84439433-E471-41CB-81BE-85E200658466}" type="datetime1">
              <a:rPr lang="es-ES" smtClean="0"/>
              <a:pPr>
                <a:defRPr/>
              </a:pPr>
              <a:t>29/03/2016</a:t>
            </a:fld>
            <a:endParaRPr lang="es-ES" dirty="0"/>
          </a:p>
        </p:txBody>
      </p:sp>
      <p:pic>
        <p:nvPicPr>
          <p:cNvPr id="9" name="Picture 4" descr="P-REACT logo.png"/>
          <p:cNvPicPr>
            <a:picLocks noChangeAspect="1"/>
          </p:cNvPicPr>
          <p:nvPr/>
        </p:nvPicPr>
        <p:blipFill>
          <a:blip r:embed="rId2" cstate="print"/>
          <a:srcRect b="37038"/>
          <a:stretch>
            <a:fillRect/>
          </a:stretch>
        </p:blipFill>
        <p:spPr bwMode="auto">
          <a:xfrm>
            <a:off x="5436096" y="2852936"/>
            <a:ext cx="2986087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6 - Υπότιτλος"/>
          <p:cNvSpPr txBox="1">
            <a:spLocks/>
          </p:cNvSpPr>
          <p:nvPr/>
        </p:nvSpPr>
        <p:spPr bwMode="auto">
          <a:xfrm>
            <a:off x="1115616" y="3396330"/>
            <a:ext cx="7234727" cy="204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i="1" dirty="0" smtClean="0"/>
              <a:t>More info: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Website</a:t>
            </a:r>
            <a:r>
              <a:rPr lang="en-US" sz="2400" i="1" dirty="0"/>
              <a:t>: </a:t>
            </a:r>
            <a:r>
              <a:rPr lang="en-US" sz="2400" i="1" dirty="0">
                <a:hlinkClick r:id="rId3"/>
              </a:rPr>
              <a:t>http://p-react.eu</a:t>
            </a:r>
            <a:r>
              <a:rPr lang="en-US" sz="2400" i="1" dirty="0" smtClean="0">
                <a:hlinkClick r:id="rId3"/>
              </a:rPr>
              <a:t>/</a:t>
            </a:r>
            <a:r>
              <a:rPr lang="en-US" sz="2400" i="1" dirty="0" smtClean="0"/>
              <a:t> </a:t>
            </a:r>
            <a:endParaRPr lang="en-US" sz="2400" i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E-mail</a:t>
            </a:r>
            <a:r>
              <a:rPr lang="en-US" sz="2400" i="1" dirty="0"/>
              <a:t>: </a:t>
            </a:r>
            <a:r>
              <a:rPr lang="en-US" sz="2400" i="1" dirty="0" smtClean="0">
                <a:hlinkClick r:id="rId4"/>
              </a:rPr>
              <a:t>g.kioumourtzis@kemea-research.gr</a:t>
            </a:r>
            <a:r>
              <a:rPr lang="en-US" sz="2400" i="1" dirty="0" smtClean="0"/>
              <a:t> </a:t>
            </a:r>
            <a:endParaRPr lang="en-US" sz="2400" i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LinkedIn</a:t>
            </a:r>
            <a:r>
              <a:rPr lang="en-US" sz="2400" i="1" dirty="0"/>
              <a:t>: </a:t>
            </a:r>
            <a:r>
              <a:rPr lang="en-US" sz="2400" i="1" dirty="0" smtClean="0">
                <a:hlinkClick r:id="rId5"/>
              </a:rPr>
              <a:t>www.linkedin.com/groups?gid=8175906</a:t>
            </a:r>
            <a:r>
              <a:rPr lang="en-US" sz="2400" i="1" dirty="0" smtClean="0"/>
              <a:t> </a:t>
            </a:r>
            <a:r>
              <a:rPr lang="en-GB" sz="2400" dirty="0" smtClean="0"/>
              <a:t> </a:t>
            </a:r>
          </a:p>
          <a:p>
            <a:pPr algn="l"/>
            <a:endParaRPr lang="el-GR" sz="2400" dirty="0"/>
          </a:p>
        </p:txBody>
      </p:sp>
    </p:spTree>
    <p:extLst>
      <p:ext uri="{BB962C8B-B14F-4D97-AF65-F5344CB8AC3E}">
        <p14:creationId xmlns:p14="http://schemas.microsoft.com/office/powerpoint/2010/main" val="356308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847</TotalTime>
  <Words>311</Words>
  <Application>Microsoft Office PowerPoint</Application>
  <PresentationFormat>On-screen Show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P-REACT</vt:lpstr>
      <vt:lpstr>Scenario</vt:lpstr>
      <vt:lpstr>Graffiti Detection</vt:lpstr>
      <vt:lpstr>Bag Snatching</vt:lpstr>
      <vt:lpstr>Fighting</vt:lpstr>
      <vt:lpstr>What we are going to see in all 3 use cases is…</vt:lpstr>
      <vt:lpstr>P-REACT Control</vt:lpstr>
      <vt:lpstr>Questionnaire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Gonzalez de Suso</dc:creator>
  <cp:lastModifiedBy>Juan Arraiza Irujo</cp:lastModifiedBy>
  <cp:revision>80</cp:revision>
  <dcterms:created xsi:type="dcterms:W3CDTF">2014-04-28T07:12:17Z</dcterms:created>
  <dcterms:modified xsi:type="dcterms:W3CDTF">2016-03-29T14:01:31Z</dcterms:modified>
</cp:coreProperties>
</file>