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59" r:id="rId2"/>
    <p:sldMasterId id="2147483756" r:id="rId3"/>
  </p:sldMasterIdLst>
  <p:notesMasterIdLst>
    <p:notesMasterId r:id="rId21"/>
  </p:notesMasterIdLst>
  <p:handoutMasterIdLst>
    <p:handoutMasterId r:id="rId22"/>
  </p:handoutMasterIdLst>
  <p:sldIdLst>
    <p:sldId id="257" r:id="rId4"/>
    <p:sldId id="270" r:id="rId5"/>
    <p:sldId id="271" r:id="rId6"/>
    <p:sldId id="272" r:id="rId7"/>
    <p:sldId id="260" r:id="rId8"/>
    <p:sldId id="285" r:id="rId9"/>
    <p:sldId id="297" r:id="rId10"/>
    <p:sldId id="273" r:id="rId11"/>
    <p:sldId id="298" r:id="rId12"/>
    <p:sldId id="294" r:id="rId13"/>
    <p:sldId id="284" r:id="rId14"/>
    <p:sldId id="281" r:id="rId15"/>
    <p:sldId id="301" r:id="rId16"/>
    <p:sldId id="288" r:id="rId17"/>
    <p:sldId id="275" r:id="rId18"/>
    <p:sldId id="299" r:id="rId19"/>
    <p:sldId id="268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sther Novo Blanco" initials="ENB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34"/>
  </p:normalViewPr>
  <p:slideViewPr>
    <p:cSldViewPr>
      <p:cViewPr varScale="1">
        <p:scale>
          <a:sx n="110" d="100"/>
          <a:sy n="110" d="100"/>
        </p:scale>
        <p:origin x="164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77DA55-5FD2-42B8-A19E-008B6FFCDA40}" type="datetimeFigureOut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5AF04B-648E-4F89-9080-EF53E7F07B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13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838F3F-AE4D-40AE-84E6-0E1AD1E3AF4A}" type="datetimeFigureOut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F44A85-B8E0-49D8-8C38-2E92183331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742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7B5CC2-E796-489B-902C-408DE96F5C0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513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7B5CC2-E796-489B-902C-408DE96F5C0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937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4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25E-C340-4564-8E09-FADA5776601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934F-9164-486A-910E-8D71A419F40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165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7499176" cy="778098"/>
          </a:xfrm>
        </p:spPr>
        <p:txBody>
          <a:bodyPr/>
          <a:lstStyle>
            <a:lvl1pPr algn="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F42AF-305C-4FAB-80F7-02405DE17A59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81C-79A6-43EE-9FD4-9D02114566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969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71C9-73CE-41A5-B4C2-4D3CB885F0C9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C39-B8C2-4404-A7E8-64B379F0B2F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480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AF48-0618-4816-8339-8DFD5E09FD65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5C78-3307-45A1-ABDC-C25ADC5490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03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2837-3D32-41F7-912C-02FC80770B3D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686B9-F3E8-45F8-A5AE-120662C903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0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86E9-A1EE-4E6B-BE1C-BAC93351AF6A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A1AD-49A1-49AF-9D1F-46AE122D94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575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B276-E126-4C7A-8D94-3244D95E7873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7BED2-DF62-44EA-A0C8-D86E766239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91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8838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476673"/>
            <a:ext cx="5111750" cy="55446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3D732-7AFA-4648-9FC8-3202DBF29AB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33D7-DF2C-410C-AF28-8A25C97217C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68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5545-926E-4A0A-A232-175B900B3A8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B2E9-81D3-4885-AF02-F0B532EEBBE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0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FBE7-ECC9-46A2-8368-235C4E6A3A58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B8595-E130-4174-9BB7-EA453A89520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3031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76673"/>
            <a:ext cx="2057400" cy="5544616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5656" y="476673"/>
            <a:ext cx="5001344" cy="5544616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25" y="1158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5593-7FC1-4665-AD8C-BBCFB602B9E0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4C6E-74B6-484B-AF2A-E67DC1C370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782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>
            <a:grpSpLocks/>
          </p:cNvGrpSpPr>
          <p:nvPr userDrawn="1"/>
        </p:nvGrpSpPr>
        <p:grpSpPr bwMode="auto">
          <a:xfrm>
            <a:off x="6083" y="-51756"/>
            <a:ext cx="9159875" cy="6908800"/>
            <a:chOff x="-10" y="-3"/>
            <a:chExt cx="5770" cy="432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0" y="-3"/>
              <a:ext cx="5770" cy="432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sp>
          <p:nvSpPr>
            <p:cNvPr id="6" name="Rectangle 10"/>
            <p:cNvSpPr>
              <a:spLocks noChangeArrowheads="1"/>
            </p:cNvSpPr>
            <p:nvPr userDrawn="1"/>
          </p:nvSpPr>
          <p:spPr bwMode="auto">
            <a:xfrm>
              <a:off x="3275" y="2977"/>
              <a:ext cx="1132" cy="45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>
                <a:solidFill>
                  <a:srgbClr val="1D88D1"/>
                </a:solidFill>
                <a:latin typeface="Arial" charset="0"/>
              </a:endParaRPr>
            </a:p>
          </p:txBody>
        </p:sp>
      </p:grpSp>
      <p:sp>
        <p:nvSpPr>
          <p:cNvPr id="9" name="Espace réservé du numéro de diapositive 1"/>
          <p:cNvSpPr txBox="1">
            <a:spLocks/>
          </p:cNvSpPr>
          <p:nvPr userDrawn="1"/>
        </p:nvSpPr>
        <p:spPr bwMode="auto">
          <a:xfrm>
            <a:off x="8174038" y="6381750"/>
            <a:ext cx="6445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1200" b="1">
                <a:solidFill>
                  <a:srgbClr val="FFFFFF"/>
                </a:solidFill>
                <a:latin typeface="Arial" charset="0"/>
              </a:rPr>
              <a:t> </a:t>
            </a:r>
            <a:fld id="{BECE0B8F-0FC1-45CC-B5EB-85EF06589215}" type="slidenum">
              <a:rPr lang="fr-FR" sz="1200" b="1">
                <a:solidFill>
                  <a:srgbClr val="FFFFFF"/>
                </a:solidFill>
                <a:latin typeface="Arial" charset="0"/>
              </a:rPr>
              <a:pPr algn="ctr"/>
              <a:t>‹#›</a:t>
            </a:fld>
            <a:endParaRPr lang="fr-FR" sz="1200" b="1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8684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58585" y="3200014"/>
            <a:ext cx="5640562" cy="642098"/>
          </a:xfrm>
          <a:ln algn="ctr"/>
        </p:spPr>
        <p:txBody>
          <a:bodyPr/>
          <a:lstStyle>
            <a:lvl1pPr marL="0" indent="0" algn="ctr" eaLnBrk="1" hangingPunct="1">
              <a:lnSpc>
                <a:spcPct val="75000"/>
              </a:lnSpc>
              <a:spcAft>
                <a:spcPts val="0"/>
              </a:spcAft>
              <a:buFontTx/>
              <a:buNone/>
              <a:defRPr sz="2400" b="0" smtClean="0">
                <a:solidFill>
                  <a:srgbClr val="474748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fr-FR" dirty="0" smtClean="0"/>
          </a:p>
        </p:txBody>
      </p:sp>
      <p:pic>
        <p:nvPicPr>
          <p:cNvPr id="1026" name="Picture 2" descr="C:\Users\mzorrilla\Dropbox\MediaScape\logo\MediaScape_2v2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2359" y="4610341"/>
            <a:ext cx="944176" cy="968050"/>
          </a:xfrm>
          <a:prstGeom prst="rect">
            <a:avLst/>
          </a:prstGeom>
          <a:noFill/>
        </p:spPr>
      </p:pic>
      <p:pic>
        <p:nvPicPr>
          <p:cNvPr id="1027" name="Picture 3" descr="C:\Users\mzorrilla\Dropbox\MediaScape\logo\MediaScape_1v2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180" y="769144"/>
            <a:ext cx="4810125" cy="1017588"/>
          </a:xfrm>
          <a:prstGeom prst="rect">
            <a:avLst/>
          </a:prstGeom>
          <a:noFill/>
        </p:spPr>
      </p:pic>
      <p:sp>
        <p:nvSpPr>
          <p:cNvPr id="10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358585" y="2012148"/>
            <a:ext cx="5659883" cy="1187866"/>
          </a:xfrm>
          <a:ln algn="ctr"/>
        </p:spPr>
        <p:txBody>
          <a:bodyPr anchor="b"/>
          <a:lstStyle>
            <a:lvl1pPr algn="ctr" eaLnBrk="1" hangingPunct="1">
              <a:lnSpc>
                <a:spcPct val="75000"/>
              </a:lnSpc>
              <a:tabLst>
                <a:tab pos="1435100" algn="l"/>
              </a:tabLst>
              <a:defRPr sz="3600" b="0" smtClean="0">
                <a:solidFill>
                  <a:srgbClr val="0E1013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0896866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6699" y="138113"/>
            <a:ext cx="5038725" cy="554037"/>
          </a:xfrm>
        </p:spPr>
        <p:txBody>
          <a:bodyPr/>
          <a:lstStyle>
            <a:lvl1pPr>
              <a:lnSpc>
                <a:spcPts val="2400"/>
              </a:lnSpc>
              <a:defRPr/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6700" y="1104900"/>
            <a:ext cx="8670925" cy="5262563"/>
          </a:xfrm>
        </p:spPr>
        <p:txBody>
          <a:bodyPr/>
          <a:lstStyle>
            <a:lvl1pPr marL="257175" indent="-257175">
              <a:defRPr/>
            </a:lvl1pPr>
            <a:lvl5pPr marL="1792288" indent="-125413">
              <a:buFont typeface="Arial" pitchFamily="34" charset="0"/>
              <a:buChar char="•"/>
              <a:defRPr sz="1100"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35243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16013" y="197768"/>
            <a:ext cx="75707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s-ES" altLang="el-G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s-E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F67BC6-F5F9-40B5-8BE7-7BF12CFAA92F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251520" y="6191498"/>
            <a:ext cx="8783960" cy="576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angle 7"/>
          <p:cNvSpPr/>
          <p:nvPr userDrawn="1"/>
        </p:nvSpPr>
        <p:spPr>
          <a:xfrm>
            <a:off x="257330" y="451022"/>
            <a:ext cx="8229600" cy="618564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5364088" y="0"/>
            <a:ext cx="3744416" cy="62393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7" name="Picture 9" descr="P-REACT logo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88640"/>
            <a:ext cx="1258887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6" descr="\\mambo\Areas\V7\transferencia\MARKETING\Base de logos\Vicomtech\2012 Vicomtech Nueva imagen\Vicomtech-ik4_150ppp (1).png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42" y="6358185"/>
            <a:ext cx="9159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1" descr="\\mambo\Areas\V7\transferencia\MARKETING\Base de logos\Otros Logos\P-React\KEMEA.jpg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806" y="6239123"/>
            <a:ext cx="10160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3" descr="\\mambo\Areas\V7\transferencia\MARKETING\Base de logos\Otros Logos\P-React\LogoKinesense_whithoutWebadress.png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292" y="6435973"/>
            <a:ext cx="99377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4" descr="\\mambo\Areas\V7\transferencia\MARKETING\Base de logos\Otros Logos\P-React\aditess_logofinal.jpg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792" y="6204198"/>
            <a:ext cx="4429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5" descr="\\mambo\Areas\V7\transferencia\MARKETING\Base de logos\Otros Logos\P-React\FINT_LOGO.PNG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855" y="6223248"/>
            <a:ext cx="10191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p-react.eu/wp-content/uploads/SRM.png"/>
          <p:cNvPicPr>
            <a:picLocks noChangeAspect="1" noChangeArrowheads="1"/>
          </p:cNvPicPr>
          <p:nvPr userDrawn="1"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75" b="10617"/>
          <a:stretch/>
        </p:blipFill>
        <p:spPr bwMode="auto">
          <a:xfrm>
            <a:off x="6263680" y="6223248"/>
            <a:ext cx="943769" cy="63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16416" y="6525344"/>
            <a:ext cx="7654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D1674-097C-4530-A419-21227F9C3AF4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  <p:cxnSp>
        <p:nvCxnSpPr>
          <p:cNvPr id="18" name="Connettore 1 17"/>
          <p:cNvCxnSpPr/>
          <p:nvPr userDrawn="1"/>
        </p:nvCxnSpPr>
        <p:spPr>
          <a:xfrm>
            <a:off x="107504" y="1124744"/>
            <a:ext cx="8892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1 18"/>
          <p:cNvCxnSpPr/>
          <p:nvPr userDrawn="1"/>
        </p:nvCxnSpPr>
        <p:spPr>
          <a:xfrm>
            <a:off x="144016" y="6165304"/>
            <a:ext cx="8892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130" y="6310418"/>
            <a:ext cx="1429767" cy="425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67066-2293-4B24-A686-5E7A6ED69B71}" type="datetimeFigureOut">
              <a:rPr lang="it-IT" smtClean="0"/>
              <a:t>24/02/2016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41932-AAA9-4241-A151-01C571C0F329}" type="slidenum">
              <a:rPr lang="it-IT" smtClean="0"/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 preferRelativeResize="0">
            <a:picLocks noChangeAspect="1" noChangeArrowheads="1"/>
          </p:cNvPicPr>
          <p:nvPr/>
        </p:nvPicPr>
        <p:blipFill>
          <a:blip r:embed="rId4" cstate="print">
            <a:lum bright="16000"/>
          </a:blip>
          <a:srcRect/>
          <a:stretch>
            <a:fillRect/>
          </a:stretch>
        </p:blipFill>
        <p:spPr bwMode="auto">
          <a:xfrm>
            <a:off x="0" y="6330081"/>
            <a:ext cx="9144000" cy="534987"/>
          </a:xfrm>
          <a:prstGeom prst="rect">
            <a:avLst/>
          </a:prstGeom>
          <a:solidFill>
            <a:schemeClr val="accent1"/>
          </a:solidFill>
          <a:ln w="2857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700" y="1066800"/>
            <a:ext cx="8670925" cy="544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Cliquez pour modifier les styles du texte du masque</a:t>
            </a:r>
          </a:p>
          <a:p>
            <a:pPr lvl="1"/>
            <a:r>
              <a:rPr lang="en-GB" noProof="0" smtClean="0"/>
              <a:t>Deuxième niveau</a:t>
            </a:r>
          </a:p>
          <a:p>
            <a:pPr lvl="2"/>
            <a:r>
              <a:rPr lang="en-GB" noProof="0" smtClean="0"/>
              <a:t>Troisième niveau</a:t>
            </a:r>
          </a:p>
          <a:p>
            <a:pPr lvl="3"/>
            <a:r>
              <a:rPr lang="en-GB" noProof="0" smtClean="0"/>
              <a:t>Quatrième niveau</a:t>
            </a:r>
          </a:p>
        </p:txBody>
      </p:sp>
      <p:pic>
        <p:nvPicPr>
          <p:cNvPr id="1029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2700"/>
            <a:ext cx="9137650" cy="9429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1030" name="Espace réservé du numéro de diapositive 1"/>
          <p:cNvSpPr txBox="1">
            <a:spLocks/>
          </p:cNvSpPr>
          <p:nvPr/>
        </p:nvSpPr>
        <p:spPr bwMode="auto">
          <a:xfrm>
            <a:off x="8231981" y="6376988"/>
            <a:ext cx="41195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9532C5FA-D990-469E-9670-061FE2F2DDE6}" type="slidenum">
              <a:rPr lang="en-GB" sz="1200" b="1" smtClean="0">
                <a:solidFill>
                  <a:srgbClr val="FFFFFF"/>
                </a:solidFill>
                <a:latin typeface="Arial" charset="0"/>
              </a:rPr>
              <a:pPr algn="ctr"/>
              <a:t>‹#›</a:t>
            </a:fld>
            <a:endParaRPr lang="en-GB" sz="1200" b="1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6700" y="138113"/>
            <a:ext cx="50387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Cliquez pour modifier le style du titre</a:t>
            </a:r>
          </a:p>
        </p:txBody>
      </p:sp>
      <p:pic>
        <p:nvPicPr>
          <p:cNvPr id="1032" name="Picture 8" descr="C:\Users\mzorrilla\Dropbox\MediaScape\logo\MediaScape_2v2.png"/>
          <p:cNvPicPr>
            <a:picLocks noChangeAspect="1" noChangeArrowheads="1"/>
          </p:cNvPicPr>
          <p:nvPr/>
        </p:nvPicPr>
        <p:blipFill>
          <a:blip r:embed="rId6" cstate="print"/>
          <a:srcRect b="19280"/>
          <a:stretch>
            <a:fillRect/>
          </a:stretch>
        </p:blipFill>
        <p:spPr bwMode="auto">
          <a:xfrm>
            <a:off x="7393664" y="6194098"/>
            <a:ext cx="767293" cy="635016"/>
          </a:xfrm>
          <a:prstGeom prst="rect">
            <a:avLst/>
          </a:prstGeom>
          <a:noFill/>
        </p:spPr>
      </p:pic>
      <p:pic>
        <p:nvPicPr>
          <p:cNvPr id="1033" name="Picture 9" descr="C:\Users\mzorrilla\Dropbox\MediaScape\logo\MediaScape_1v2.png"/>
          <p:cNvPicPr>
            <a:picLocks noChangeAspect="1" noChangeArrowheads="1"/>
          </p:cNvPicPr>
          <p:nvPr/>
        </p:nvPicPr>
        <p:blipFill>
          <a:blip r:embed="rId7" cstate="print"/>
          <a:srcRect l="27654" t="25565" b="44772"/>
          <a:stretch>
            <a:fillRect/>
          </a:stretch>
        </p:blipFill>
        <p:spPr bwMode="auto">
          <a:xfrm>
            <a:off x="62147" y="6489181"/>
            <a:ext cx="3305682" cy="286665"/>
          </a:xfrm>
          <a:prstGeom prst="rect">
            <a:avLst/>
          </a:prstGeom>
          <a:noFill/>
        </p:spPr>
      </p:pic>
      <p:pic>
        <p:nvPicPr>
          <p:cNvPr id="1034" name="Picture 10" descr="C:\Users\mzorrilla\Dropbox\MediaScape\logo\MediaScape_1v2.png"/>
          <p:cNvPicPr>
            <a:picLocks noChangeAspect="1" noChangeArrowheads="1"/>
          </p:cNvPicPr>
          <p:nvPr/>
        </p:nvPicPr>
        <p:blipFill>
          <a:blip r:embed="rId7" cstate="print"/>
          <a:srcRect l="28234" t="58112" r="16469" b="23060"/>
          <a:stretch>
            <a:fillRect/>
          </a:stretch>
        </p:blipFill>
        <p:spPr bwMode="auto">
          <a:xfrm>
            <a:off x="1518080" y="6615332"/>
            <a:ext cx="2526668" cy="181955"/>
          </a:xfrm>
          <a:prstGeom prst="rect">
            <a:avLst/>
          </a:prstGeom>
          <a:noFill/>
        </p:spPr>
      </p:pic>
      <p:pic>
        <p:nvPicPr>
          <p:cNvPr id="1035" name="Picture 11" descr="C:\Users\mzorrilla\Dropbox\MediaScape\logo\MediaScape_1v2.png"/>
          <p:cNvPicPr>
            <a:picLocks noChangeAspect="1" noChangeArrowheads="1"/>
          </p:cNvPicPr>
          <p:nvPr/>
        </p:nvPicPr>
        <p:blipFill>
          <a:blip r:embed="rId7" cstate="print"/>
          <a:srcRect l="27680" t="76079"/>
          <a:stretch>
            <a:fillRect/>
          </a:stretch>
        </p:blipFill>
        <p:spPr bwMode="auto">
          <a:xfrm>
            <a:off x="4009277" y="6589419"/>
            <a:ext cx="3304493" cy="2311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9950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</p:sldLayoutIdLst>
  <p:hf sldNum="0" hdr="0" dt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fr-FR"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itchFamily="34" charset="0"/>
          <a:ea typeface="Calibri" pitchFamily="34" charset="0"/>
          <a:cs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ts val="600"/>
        </a:spcAft>
        <a:buSzPct val="100000"/>
        <a:buFont typeface="Arial" charset="0"/>
        <a:buChar char="●"/>
        <a:defRPr sz="2000">
          <a:solidFill>
            <a:srgbClr val="0E1013"/>
          </a:solidFill>
          <a:latin typeface="Calibri" pitchFamily="34" charset="0"/>
          <a:ea typeface="Calibri" pitchFamily="34" charset="0"/>
          <a:cs typeface="Calibri" pitchFamily="34" charset="0"/>
        </a:defRPr>
      </a:lvl1pPr>
      <a:lvl2pPr marL="631825" indent="-285750" algn="l" rtl="0" eaLnBrk="1" fontAlgn="base" hangingPunct="1">
        <a:spcBef>
          <a:spcPct val="0"/>
        </a:spcBef>
        <a:spcAft>
          <a:spcPts val="300"/>
        </a:spcAft>
        <a:buSzPct val="115000"/>
        <a:buFont typeface="Arial" charset="0"/>
        <a:buChar char="●"/>
        <a:defRPr sz="1600">
          <a:solidFill>
            <a:srgbClr val="0B4865"/>
          </a:solidFill>
          <a:latin typeface="Calibri" pitchFamily="34" charset="0"/>
          <a:ea typeface="Calibri" pitchFamily="34" charset="0"/>
          <a:cs typeface="Calibri" pitchFamily="34" charset="0"/>
        </a:defRPr>
      </a:lvl2pPr>
      <a:lvl3pPr marL="989013" indent="-268288" algn="l" defTabSz="985838" rtl="0" eaLnBrk="1" fontAlgn="base" hangingPunct="1">
        <a:spcBef>
          <a:spcPct val="0"/>
        </a:spcBef>
        <a:spcAft>
          <a:spcPts val="300"/>
        </a:spcAft>
        <a:buClr>
          <a:srgbClr val="B2B2B2"/>
        </a:buClr>
        <a:buFont typeface="Arial" charset="0"/>
        <a:buChar char="●"/>
        <a:defRPr sz="1400">
          <a:solidFill>
            <a:srgbClr val="808080"/>
          </a:solidFill>
          <a:latin typeface="Calibri" pitchFamily="34" charset="0"/>
          <a:ea typeface="Calibri" pitchFamily="34" charset="0"/>
          <a:cs typeface="Calibri" pitchFamily="34" charset="0"/>
        </a:defRPr>
      </a:lvl3pPr>
      <a:lvl4pPr marL="1519238" indent="-366713" algn="l" rtl="0" eaLnBrk="1" fontAlgn="base" hangingPunct="1">
        <a:spcBef>
          <a:spcPct val="0"/>
        </a:spcBef>
        <a:spcAft>
          <a:spcPct val="0"/>
        </a:spcAft>
        <a:buClr>
          <a:srgbClr val="89D3F1"/>
        </a:buClr>
        <a:buSzPct val="120000"/>
        <a:buFont typeface="Arial" charset="0"/>
        <a:buChar char="●"/>
        <a:defRPr sz="1200">
          <a:solidFill>
            <a:srgbClr val="0099CC"/>
          </a:solidFill>
          <a:latin typeface="Calibri" pitchFamily="34" charset="0"/>
          <a:ea typeface="Calibri" pitchFamily="34" charset="0"/>
          <a:cs typeface="Calibri" pitchFamily="34" charset="0"/>
        </a:defRPr>
      </a:lvl4pPr>
      <a:lvl5pPr marL="25447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Calibri" pitchFamily="34" charset="0"/>
          <a:cs typeface="Calibri" pitchFamily="34" charset="0"/>
        </a:defRPr>
      </a:lvl5pPr>
      <a:lvl6pPr marL="30019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4591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9163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373563" indent="-3810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c@p-react.eu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g.kioumourtzis@kemea-research.gr" TargetMode="External"/><Relationship Id="rId4" Type="http://schemas.openxmlformats.org/officeDocument/2006/relationships/hyperlink" Target="mailto:tc@p-react.eu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p-react.eu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linkedin.com/groups?gid=8175906" TargetMode="External"/><Relationship Id="rId4" Type="http://schemas.openxmlformats.org/officeDocument/2006/relationships/hyperlink" Target="mailto:contact@p-react.e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757808" y="1628800"/>
            <a:ext cx="7772400" cy="1470025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es-ES" altLang="el-GR" b="1" dirty="0" smtClean="0"/>
              <a:t>P-REACT</a:t>
            </a:r>
            <a:br>
              <a:rPr lang="es-ES" altLang="el-GR" b="1" dirty="0" smtClean="0"/>
            </a:br>
            <a:r>
              <a:rPr lang="es-ES" altLang="el-GR" b="1" dirty="0" smtClean="0"/>
              <a:t>Project </a:t>
            </a:r>
            <a:r>
              <a:rPr lang="es-ES" altLang="el-GR" b="1" dirty="0" err="1" smtClean="0"/>
              <a:t>Overview</a:t>
            </a:r>
            <a:endParaRPr lang="es-ES" altLang="el-GR" b="1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 cstate="print"/>
          <a:srcRect b="37038"/>
          <a:stretch>
            <a:fillRect/>
          </a:stretch>
        </p:blipFill>
        <p:spPr bwMode="auto">
          <a:xfrm>
            <a:off x="5724128" y="3884935"/>
            <a:ext cx="298608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6 - Υπότιτλος"/>
          <p:cNvSpPr>
            <a:spLocks noGrp="1"/>
          </p:cNvSpPr>
          <p:nvPr>
            <p:ph type="subTitle" idx="1"/>
          </p:nvPr>
        </p:nvSpPr>
        <p:spPr>
          <a:xfrm>
            <a:off x="251520" y="3284984"/>
            <a:ext cx="7776864" cy="2664296"/>
          </a:xfrm>
        </p:spPr>
        <p:txBody>
          <a:bodyPr/>
          <a:lstStyle/>
          <a:p>
            <a:pPr algn="l"/>
            <a:r>
              <a:rPr lang="en-US" sz="2400" i="1" u="sng" dirty="0" smtClean="0"/>
              <a:t>Project Coordination</a:t>
            </a:r>
            <a:r>
              <a:rPr lang="en-US" sz="2400" dirty="0" smtClean="0"/>
              <a:t>: Juan </a:t>
            </a:r>
            <a:r>
              <a:rPr lang="en-US" sz="2400" dirty="0" err="1" smtClean="0"/>
              <a:t>Arraiza</a:t>
            </a:r>
            <a:endParaRPr lang="en-US" sz="2400" dirty="0" smtClean="0"/>
          </a:p>
          <a:p>
            <a:pPr algn="l"/>
            <a:r>
              <a:rPr lang="en-US" sz="2400" dirty="0" smtClean="0"/>
              <a:t>E-mail: </a:t>
            </a:r>
            <a:r>
              <a:rPr lang="en-US" sz="2400" dirty="0" smtClean="0">
                <a:hlinkClick r:id="rId3"/>
              </a:rPr>
              <a:t>pc@p-react.eu</a:t>
            </a:r>
            <a:endParaRPr lang="en-US" sz="2400" dirty="0" smtClean="0"/>
          </a:p>
          <a:p>
            <a:pPr algn="l"/>
            <a:r>
              <a:rPr lang="es-ES" sz="2400" i="1" u="sng" dirty="0" err="1" smtClean="0"/>
              <a:t>Technical</a:t>
            </a:r>
            <a:r>
              <a:rPr lang="es-ES" sz="2400" i="1" u="sng" dirty="0" smtClean="0"/>
              <a:t> </a:t>
            </a:r>
            <a:r>
              <a:rPr lang="es-ES" sz="2400" i="1" u="sng" dirty="0" err="1" smtClean="0"/>
              <a:t>Coordination</a:t>
            </a:r>
            <a:r>
              <a:rPr lang="es-ES" sz="2400" dirty="0" smtClean="0"/>
              <a:t>: Mark </a:t>
            </a:r>
            <a:r>
              <a:rPr lang="es-ES" sz="2400" dirty="0" err="1" smtClean="0"/>
              <a:t>Sugrue</a:t>
            </a:r>
            <a:endParaRPr lang="es-ES" sz="2400" dirty="0" smtClean="0"/>
          </a:p>
          <a:p>
            <a:pPr algn="l"/>
            <a:r>
              <a:rPr lang="es-ES" sz="2400" dirty="0" smtClean="0"/>
              <a:t>Email: </a:t>
            </a:r>
            <a:r>
              <a:rPr lang="en-GB" sz="2400" dirty="0" smtClean="0">
                <a:hlinkClick r:id="rId4"/>
              </a:rPr>
              <a:t>tc@p-react.eu</a:t>
            </a:r>
            <a:r>
              <a:rPr lang="en-GB" sz="2400" dirty="0" smtClean="0"/>
              <a:t> </a:t>
            </a:r>
            <a:endParaRPr lang="en-GB" sz="2400" dirty="0" smtClean="0"/>
          </a:p>
          <a:p>
            <a:pPr algn="l"/>
            <a:r>
              <a:rPr lang="es-ES" sz="2400" i="1" u="sng" dirty="0" err="1" smtClean="0"/>
              <a:t>Presenter</a:t>
            </a:r>
            <a:r>
              <a:rPr lang="es-ES" sz="2400" dirty="0" smtClean="0"/>
              <a:t>: Dr. Georgios Kioumourtzis</a:t>
            </a:r>
            <a:endParaRPr lang="es-ES" sz="2400" dirty="0"/>
          </a:p>
          <a:p>
            <a:pPr algn="l"/>
            <a:r>
              <a:rPr lang="es-ES" sz="2400" dirty="0"/>
              <a:t>Email: </a:t>
            </a:r>
            <a:r>
              <a:rPr lang="en-GB" sz="2400" dirty="0" smtClean="0">
                <a:hlinkClick r:id="rId5"/>
              </a:rPr>
              <a:t>g.kioumourtzis@kemea-research.gr</a:t>
            </a:r>
            <a:r>
              <a:rPr lang="en-GB" sz="2400" dirty="0" smtClean="0"/>
              <a:t> </a:t>
            </a:r>
            <a:endParaRPr lang="es-ES" sz="2400" dirty="0"/>
          </a:p>
          <a:p>
            <a:endParaRPr lang="es-ES" sz="2400" dirty="0" smtClean="0"/>
          </a:p>
          <a:p>
            <a:endParaRPr lang="en-US" sz="2400" dirty="0"/>
          </a:p>
          <a:p>
            <a:endParaRPr lang="el-GR" sz="2400" dirty="0"/>
          </a:p>
        </p:txBody>
      </p:sp>
    </p:spTree>
    <p:extLst>
      <p:ext uri="{BB962C8B-B14F-4D97-AF65-F5344CB8AC3E}">
        <p14:creationId xmlns:p14="http://schemas.microsoft.com/office/powerpoint/2010/main" val="132130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Table Of Contents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398963"/>
          </a:xfrm>
        </p:spPr>
        <p:txBody>
          <a:bodyPr/>
          <a:lstStyle/>
          <a:p>
            <a:r>
              <a:rPr lang="en-GB" sz="2800" dirty="0" smtClean="0"/>
              <a:t>Key message</a:t>
            </a:r>
            <a:endParaRPr lang="en-GB" sz="2800" dirty="0" smtClean="0">
              <a:solidFill>
                <a:srgbClr val="FF0000"/>
              </a:solidFill>
            </a:endParaRPr>
          </a:p>
          <a:p>
            <a:r>
              <a:rPr lang="en-GB" sz="2800" dirty="0" smtClean="0"/>
              <a:t>Introduction to the P-REACT project</a:t>
            </a:r>
            <a:endParaRPr lang="en-GB" sz="2800" dirty="0" smtClean="0">
              <a:solidFill>
                <a:srgbClr val="FF0000"/>
              </a:solidFill>
            </a:endParaRPr>
          </a:p>
          <a:p>
            <a:r>
              <a:rPr lang="en-GB" sz="2800" dirty="0"/>
              <a:t>Introduction to t</a:t>
            </a:r>
            <a:r>
              <a:rPr lang="en-GB" sz="2800" dirty="0" smtClean="0"/>
              <a:t>he P-REACT solution</a:t>
            </a:r>
            <a:endParaRPr lang="en-GB" sz="2800" dirty="0" smtClean="0">
              <a:solidFill>
                <a:srgbClr val="FF0000"/>
              </a:solidFill>
            </a:endParaRPr>
          </a:p>
          <a:p>
            <a:r>
              <a:rPr lang="en-GB" sz="2800" dirty="0" smtClean="0"/>
              <a:t>Main Components</a:t>
            </a:r>
            <a:endParaRPr lang="en-GB" sz="2800" dirty="0" smtClean="0">
              <a:solidFill>
                <a:srgbClr val="FF0000"/>
              </a:solidFill>
            </a:endParaRPr>
          </a:p>
          <a:p>
            <a:r>
              <a:rPr lang="en-GB" sz="2800" dirty="0" smtClean="0"/>
              <a:t>Social, Ethical, Legal, and Privacy aspects</a:t>
            </a:r>
            <a:endParaRPr lang="en-GB" sz="2800" dirty="0" smtClean="0">
              <a:solidFill>
                <a:srgbClr val="FF0000"/>
              </a:solidFill>
            </a:endParaRPr>
          </a:p>
          <a:p>
            <a:r>
              <a:rPr lang="en-GB" sz="2800" dirty="0" smtClean="0"/>
              <a:t>Trials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300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Message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398963"/>
          </a:xfrm>
        </p:spPr>
        <p:txBody>
          <a:bodyPr/>
          <a:lstStyle/>
          <a:p>
            <a:r>
              <a:rPr lang="en-GB" dirty="0" smtClean="0"/>
              <a:t>P-REACT is…</a:t>
            </a:r>
          </a:p>
          <a:p>
            <a:pPr lvl="1">
              <a:lnSpc>
                <a:spcPts val="2800"/>
              </a:lnSpc>
            </a:pPr>
            <a:r>
              <a:rPr lang="en-GB" dirty="0" smtClean="0"/>
              <a:t>a low-cost surveillance system…</a:t>
            </a:r>
          </a:p>
          <a:p>
            <a:pPr lvl="1">
              <a:lnSpc>
                <a:spcPts val="2800"/>
              </a:lnSpc>
            </a:pPr>
            <a:r>
              <a:rPr lang="en-GB" dirty="0" smtClean="0"/>
              <a:t>that combines video, depth, and audio analysis technologies…</a:t>
            </a:r>
          </a:p>
          <a:p>
            <a:pPr lvl="1">
              <a:lnSpc>
                <a:spcPts val="2800"/>
              </a:lnSpc>
            </a:pPr>
            <a:r>
              <a:rPr lang="en-GB" dirty="0" smtClean="0"/>
              <a:t>distributed between a local embedded platform (on-site) and a central service (cloud)…</a:t>
            </a:r>
          </a:p>
          <a:p>
            <a:pPr lvl="1">
              <a:lnSpc>
                <a:spcPts val="2800"/>
              </a:lnSpc>
            </a:pPr>
            <a:r>
              <a:rPr lang="en-GB" dirty="0" smtClean="0"/>
              <a:t>focused in the prevention and early detection of petty crimes (also known as volume crimes)…</a:t>
            </a:r>
          </a:p>
          <a:p>
            <a:pPr lvl="1">
              <a:lnSpc>
                <a:spcPts val="2800"/>
              </a:lnSpc>
            </a:pPr>
            <a:r>
              <a:rPr lang="en-GB" dirty="0" smtClean="0"/>
              <a:t>societal, ethical, legal, and privacy friendly.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871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P-REACT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0768"/>
            <a:ext cx="5580112" cy="4398963"/>
          </a:xfrm>
        </p:spPr>
        <p:txBody>
          <a:bodyPr/>
          <a:lstStyle/>
          <a:p>
            <a:pPr>
              <a:lnSpc>
                <a:spcPts val="3000"/>
              </a:lnSpc>
            </a:pPr>
            <a:r>
              <a:rPr lang="en-GB" sz="2800" dirty="0" smtClean="0"/>
              <a:t>Some basic figures and key aspects:</a:t>
            </a:r>
          </a:p>
          <a:p>
            <a:pPr lvl="1">
              <a:lnSpc>
                <a:spcPts val="3000"/>
              </a:lnSpc>
            </a:pPr>
            <a:r>
              <a:rPr lang="en-GB" dirty="0"/>
              <a:t>7 partners from 6 countries</a:t>
            </a:r>
          </a:p>
          <a:p>
            <a:pPr lvl="1">
              <a:lnSpc>
                <a:spcPts val="3000"/>
              </a:lnSpc>
            </a:pPr>
            <a:r>
              <a:rPr lang="en-GB" dirty="0" smtClean="0"/>
              <a:t>2 years project (April’14 – March’16)</a:t>
            </a:r>
          </a:p>
          <a:p>
            <a:pPr lvl="1">
              <a:lnSpc>
                <a:spcPts val="3000"/>
              </a:lnSpc>
            </a:pPr>
            <a:r>
              <a:rPr lang="en-GB" dirty="0" smtClean="0"/>
              <a:t>1.9 M Euros total budget (</a:t>
            </a:r>
            <a:r>
              <a:rPr lang="en-GB" i="1" dirty="0" smtClean="0"/>
              <a:t>1.5 M Euros EU funding</a:t>
            </a:r>
            <a:r>
              <a:rPr lang="en-GB" dirty="0" smtClean="0"/>
              <a:t>)</a:t>
            </a:r>
            <a:endParaRPr lang="en-GB" dirty="0"/>
          </a:p>
          <a:p>
            <a:pPr lvl="1">
              <a:lnSpc>
                <a:spcPts val="3000"/>
              </a:lnSpc>
            </a:pPr>
            <a:r>
              <a:rPr lang="en-GB" dirty="0" smtClean="0"/>
              <a:t>11 members in the End-user advisory board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3861048"/>
            <a:ext cx="2880321" cy="192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191" y="1180187"/>
            <a:ext cx="3138411" cy="260885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26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2D050">
                        <a:alpha val="10001"/>
                      </a:srgbClr>
                    </a:gs>
                    <a:gs pos="100000">
                      <a:srgbClr val="00B0F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25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3"/>
          <p:cNvSpPr>
            <a:spLocks noGrp="1"/>
          </p:cNvSpPr>
          <p:nvPr>
            <p:ph type="title"/>
          </p:nvPr>
        </p:nvSpPr>
        <p:spPr>
          <a:xfrm>
            <a:off x="1825054" y="490662"/>
            <a:ext cx="7283450" cy="706090"/>
          </a:xfrm>
        </p:spPr>
        <p:txBody>
          <a:bodyPr/>
          <a:lstStyle/>
          <a:p>
            <a:pPr eaLnBrk="1" hangingPunct="1"/>
            <a:r>
              <a:rPr lang="en-GB" dirty="0"/>
              <a:t>The P-REACT project</a:t>
            </a:r>
            <a:endParaRPr lang="el-GR" altLang="el-GR" dirty="0" smtClean="0"/>
          </a:p>
        </p:txBody>
      </p:sp>
      <p:sp>
        <p:nvSpPr>
          <p:cNvPr id="4099" name="Content Placeholder 4"/>
          <p:cNvSpPr>
            <a:spLocks noGrp="1"/>
          </p:cNvSpPr>
          <p:nvPr>
            <p:ph idx="1"/>
          </p:nvPr>
        </p:nvSpPr>
        <p:spPr>
          <a:xfrm>
            <a:off x="107504" y="1412776"/>
            <a:ext cx="8928992" cy="4398963"/>
          </a:xfrm>
        </p:spPr>
        <p:txBody>
          <a:bodyPr/>
          <a:lstStyle/>
          <a:p>
            <a:pPr eaLnBrk="1" hangingPunct="1"/>
            <a:r>
              <a:rPr lang="en-US" altLang="el-GR" sz="1600" b="1" dirty="0" smtClean="0"/>
              <a:t>Objective 1</a:t>
            </a:r>
            <a:r>
              <a:rPr lang="en-US" altLang="el-GR" sz="1600" dirty="0" smtClean="0"/>
              <a:t>: To design and develop a </a:t>
            </a:r>
            <a:r>
              <a:rPr lang="en-US" altLang="el-GR" sz="1600" u="sng" dirty="0" smtClean="0"/>
              <a:t>cost-effective solution</a:t>
            </a:r>
            <a:r>
              <a:rPr lang="en-US" altLang="el-GR" sz="1600" dirty="0" smtClean="0"/>
              <a:t> for petty crimes detection, response, investigation and analysis.</a:t>
            </a:r>
          </a:p>
          <a:p>
            <a:pPr eaLnBrk="1" hangingPunct="1"/>
            <a:r>
              <a:rPr lang="en-US" altLang="el-GR" sz="1600" b="1" dirty="0" smtClean="0"/>
              <a:t>Objective 2</a:t>
            </a:r>
            <a:r>
              <a:rPr lang="en-US" altLang="el-GR" sz="1600" dirty="0" smtClean="0"/>
              <a:t>: To </a:t>
            </a:r>
            <a:r>
              <a:rPr lang="en-US" altLang="el-GR" sz="1600" u="sng" dirty="0" smtClean="0"/>
              <a:t>foster collaboration</a:t>
            </a:r>
            <a:r>
              <a:rPr lang="en-US" altLang="el-GR" sz="1600" dirty="0" smtClean="0"/>
              <a:t> and communication between key users. </a:t>
            </a:r>
          </a:p>
          <a:p>
            <a:pPr eaLnBrk="1" hangingPunct="1"/>
            <a:r>
              <a:rPr lang="en-US" altLang="el-GR" sz="1600" b="1" dirty="0" smtClean="0"/>
              <a:t>Objective 3</a:t>
            </a:r>
            <a:r>
              <a:rPr lang="en-US" altLang="el-GR" sz="1600" dirty="0" smtClean="0"/>
              <a:t>: Deliver </a:t>
            </a:r>
            <a:r>
              <a:rPr lang="en-US" altLang="el-GR" sz="1600" u="sng" dirty="0" smtClean="0"/>
              <a:t>novel video and audio analytics</a:t>
            </a:r>
            <a:r>
              <a:rPr lang="en-US" altLang="el-GR" sz="1600" dirty="0" smtClean="0"/>
              <a:t> to detect petty crime incidents and develop crime reporting and analysis solutions to strengthen decision-making and responses.</a:t>
            </a:r>
          </a:p>
          <a:p>
            <a:pPr eaLnBrk="1" hangingPunct="1"/>
            <a:r>
              <a:rPr lang="en-US" altLang="el-GR" sz="1600" b="1" dirty="0" smtClean="0"/>
              <a:t>Objective 4</a:t>
            </a:r>
            <a:r>
              <a:rPr lang="en-US" altLang="el-GR" sz="1600" dirty="0" smtClean="0"/>
              <a:t>: Delivery of </a:t>
            </a:r>
            <a:r>
              <a:rPr lang="en-US" altLang="el-GR" sz="1600" u="sng" dirty="0" smtClean="0"/>
              <a:t>novel low cost embedded framework</a:t>
            </a:r>
            <a:r>
              <a:rPr lang="en-US" altLang="el-GR" sz="1600" dirty="0" smtClean="0"/>
              <a:t> with local intelligence and real-time alert categorization.</a:t>
            </a:r>
          </a:p>
          <a:p>
            <a:pPr eaLnBrk="1" hangingPunct="1"/>
            <a:r>
              <a:rPr lang="en-US" altLang="el-GR" sz="1600" b="1" dirty="0" smtClean="0"/>
              <a:t>Objective 5</a:t>
            </a:r>
            <a:r>
              <a:rPr lang="en-US" altLang="el-GR" sz="1600" dirty="0" smtClean="0"/>
              <a:t>: To design and develop a </a:t>
            </a:r>
            <a:r>
              <a:rPr lang="en-US" altLang="el-GR" sz="1600" u="sng" dirty="0" smtClean="0"/>
              <a:t>novel cloud-based Video Content Management System</a:t>
            </a:r>
            <a:r>
              <a:rPr lang="en-US" altLang="el-GR" sz="1600" dirty="0" smtClean="0"/>
              <a:t> (VCMS)  that is capable of being delivered as  service. </a:t>
            </a:r>
          </a:p>
          <a:p>
            <a:pPr eaLnBrk="1" hangingPunct="1"/>
            <a:r>
              <a:rPr lang="en-US" altLang="el-GR" sz="1600" b="1" dirty="0" smtClean="0"/>
              <a:t>Objective 6</a:t>
            </a:r>
            <a:r>
              <a:rPr lang="en-US" altLang="el-GR" sz="1600" dirty="0" smtClean="0"/>
              <a:t>: To exploit the </a:t>
            </a:r>
            <a:r>
              <a:rPr lang="en-US" altLang="el-GR" sz="1600" u="sng" dirty="0" smtClean="0"/>
              <a:t>use of semantic-technologies to aid crime analysis and mapping</a:t>
            </a:r>
            <a:r>
              <a:rPr lang="en-US" altLang="el-GR" sz="1600" dirty="0" smtClean="0"/>
              <a:t> which will help forecast, prevent and detect future petty crimes.</a:t>
            </a:r>
          </a:p>
          <a:p>
            <a:pPr eaLnBrk="1" hangingPunct="1"/>
            <a:r>
              <a:rPr lang="en-US" altLang="el-GR" sz="1600" b="1" dirty="0" smtClean="0"/>
              <a:t>Objective 7</a:t>
            </a:r>
            <a:r>
              <a:rPr lang="en-US" altLang="el-GR" sz="1600" dirty="0" smtClean="0"/>
              <a:t>: To </a:t>
            </a:r>
            <a:r>
              <a:rPr lang="en-US" altLang="el-GR" sz="1600" u="sng" dirty="0" err="1" smtClean="0"/>
              <a:t>analyse</a:t>
            </a:r>
            <a:r>
              <a:rPr lang="en-US" altLang="el-GR" sz="1600" u="sng" dirty="0" smtClean="0"/>
              <a:t> technical barriers in the </a:t>
            </a:r>
            <a:r>
              <a:rPr lang="en-US" altLang="el-GR" sz="1600" u="sng" dirty="0" err="1" smtClean="0"/>
              <a:t>standardisation</a:t>
            </a:r>
            <a:r>
              <a:rPr lang="en-US" altLang="el-GR" sz="1600" dirty="0" smtClean="0"/>
              <a:t> and scalability of the technologies and to </a:t>
            </a:r>
            <a:r>
              <a:rPr lang="en-US" altLang="el-GR" sz="1600" u="sng" dirty="0" smtClean="0"/>
              <a:t>ensure that any societal, ethical and legal issues are properly balanced</a:t>
            </a:r>
            <a:r>
              <a:rPr lang="en-US" altLang="el-GR" sz="1600" dirty="0" smtClean="0"/>
              <a:t> and addressed.</a:t>
            </a:r>
          </a:p>
          <a:p>
            <a:pPr eaLnBrk="1" hangingPunct="1"/>
            <a:r>
              <a:rPr lang="en-US" altLang="el-GR" sz="1600" b="1" dirty="0" smtClean="0"/>
              <a:t>Objective 8</a:t>
            </a:r>
            <a:r>
              <a:rPr lang="en-US" altLang="el-GR" sz="1600" dirty="0" smtClean="0"/>
              <a:t>: </a:t>
            </a:r>
            <a:r>
              <a:rPr lang="en-US" altLang="el-GR" sz="1600" u="sng" dirty="0" smtClean="0"/>
              <a:t>Demonstration, Validation and Evaluation of the proposed system</a:t>
            </a:r>
            <a:r>
              <a:rPr lang="en-US" altLang="el-GR" sz="1600" dirty="0" smtClean="0"/>
              <a:t> according to defined user scenarios.</a:t>
            </a:r>
            <a:endParaRPr lang="en-US" altLang="el-GR" sz="3600" dirty="0" smtClean="0"/>
          </a:p>
          <a:p>
            <a:pPr eaLnBrk="1" hangingPunct="1"/>
            <a:endParaRPr lang="el-GR" altLang="el-GR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A55CFCF-BBC2-471E-9DC7-FEA60EEEA8EE}" type="datetime1">
              <a:rPr lang="es-ES"/>
              <a:pPr>
                <a:defRPr/>
              </a:pPr>
              <a:t>24/02/2016</a:t>
            </a:fld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8CF6E3F-9470-4F48-9921-E4B27C1685BA}" type="slidenum">
              <a:rPr lang="es-ES"/>
              <a:pPr>
                <a:defRPr/>
              </a:pPr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801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</a:t>
            </a:r>
            <a:r>
              <a:rPr lang="en-GB" dirty="0" smtClean="0"/>
              <a:t>he P-REACT solution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268760"/>
            <a:ext cx="7658571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619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Sensors</a:t>
            </a:r>
            <a:endParaRPr lang="el-GR" dirty="0"/>
          </a:p>
        </p:txBody>
      </p:sp>
      <p:sp>
        <p:nvSpPr>
          <p:cNvPr id="9" name="8 - Θέση περιεχομένου"/>
          <p:cNvSpPr>
            <a:spLocks noGrp="1"/>
          </p:cNvSpPr>
          <p:nvPr>
            <p:ph idx="1"/>
          </p:nvPr>
        </p:nvSpPr>
        <p:spPr>
          <a:xfrm>
            <a:off x="107504" y="1600201"/>
            <a:ext cx="5976664" cy="2260848"/>
          </a:xfrm>
        </p:spPr>
        <p:txBody>
          <a:bodyPr/>
          <a:lstStyle/>
          <a:p>
            <a:r>
              <a:rPr lang="en-US" sz="2400" dirty="0" smtClean="0"/>
              <a:t>Several USB, Network cameras and microphone sensors have been tested and integrated in the Embedded System's operational pipeline.</a:t>
            </a:r>
            <a:endParaRPr lang="el-GR" sz="2400" dirty="0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3"/>
            <a:ext cx="2483768" cy="15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6300192" y="2060848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7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Embedded System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  <p:sp>
        <p:nvSpPr>
          <p:cNvPr id="8" name="Content Placeholder 8"/>
          <p:cNvSpPr>
            <a:spLocks noGrp="1"/>
          </p:cNvSpPr>
          <p:nvPr>
            <p:ph idx="1"/>
          </p:nvPr>
        </p:nvSpPr>
        <p:spPr>
          <a:xfrm>
            <a:off x="107504" y="1412776"/>
            <a:ext cx="8579296" cy="4398963"/>
          </a:xfrm>
        </p:spPr>
        <p:txBody>
          <a:bodyPr/>
          <a:lstStyle/>
          <a:p>
            <a:r>
              <a:rPr lang="en-GB" sz="2400" b="1" noProof="0" dirty="0" smtClean="0"/>
              <a:t>Embedded System Manager</a:t>
            </a:r>
          </a:p>
          <a:p>
            <a:pPr lvl="1">
              <a:lnSpc>
                <a:spcPts val="1700"/>
              </a:lnSpc>
            </a:pPr>
            <a:r>
              <a:rPr lang="en-GB" sz="2000" noProof="0" dirty="0" smtClean="0"/>
              <a:t>Is responsible for effectively coordinating all</a:t>
            </a:r>
          </a:p>
          <a:p>
            <a:pPr marL="457200" lvl="1" indent="0">
              <a:lnSpc>
                <a:spcPts val="1700"/>
              </a:lnSpc>
              <a:buNone/>
            </a:pPr>
            <a:r>
              <a:rPr lang="en-GB" sz="2000" noProof="0" dirty="0" smtClean="0"/>
              <a:t>     the components of the embedded system</a:t>
            </a:r>
          </a:p>
          <a:p>
            <a:r>
              <a:rPr lang="en-GB" sz="2400" b="1" noProof="0" dirty="0" smtClean="0"/>
              <a:t>Sensors Manager</a:t>
            </a:r>
          </a:p>
          <a:p>
            <a:pPr lvl="1"/>
            <a:r>
              <a:rPr lang="en-GB" sz="2000" noProof="0" dirty="0" smtClean="0"/>
              <a:t>Acquires sensors' data or gets/updates sensors' configuration</a:t>
            </a:r>
          </a:p>
          <a:p>
            <a:r>
              <a:rPr lang="en-GB" sz="2400" b="1" noProof="0" dirty="0" smtClean="0"/>
              <a:t>Analytics Module</a:t>
            </a:r>
          </a:p>
          <a:p>
            <a:pPr lvl="1"/>
            <a:r>
              <a:rPr lang="en-GB" sz="2000" noProof="0" dirty="0" smtClean="0"/>
              <a:t>Perform the appropriate analysis in order to detect petty crimes</a:t>
            </a:r>
          </a:p>
          <a:p>
            <a:pPr lvl="1"/>
            <a:r>
              <a:rPr lang="en-GB" sz="2000" dirty="0" smtClean="0"/>
              <a:t>3 Sub-Modules for Video, Depth and Audio analysis</a:t>
            </a:r>
            <a:endParaRPr lang="en-GB" sz="2400" noProof="0" dirty="0" smtClean="0"/>
          </a:p>
          <a:p>
            <a:r>
              <a:rPr lang="en-GB" sz="2400" b="1" noProof="0" dirty="0" smtClean="0"/>
              <a:t>Clip Generator</a:t>
            </a:r>
          </a:p>
          <a:p>
            <a:pPr lvl="1">
              <a:lnSpc>
                <a:spcPts val="1900"/>
              </a:lnSpc>
            </a:pPr>
            <a:r>
              <a:rPr lang="en-GB" sz="2000" noProof="0" dirty="0" smtClean="0"/>
              <a:t>Is fired when a petty crime has been detected and gathers the necessary data</a:t>
            </a:r>
            <a:endParaRPr lang="en-GB" sz="2400" noProof="0" dirty="0" smtClean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3"/>
            <a:ext cx="2483768" cy="15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6300192" y="2065481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56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740352" cy="792088"/>
          </a:xfrm>
        </p:spPr>
        <p:txBody>
          <a:bodyPr/>
          <a:lstStyle/>
          <a:p>
            <a:r>
              <a:rPr lang="en-GB" dirty="0" smtClean="0"/>
              <a:t>P-REACT Cloud Infrastructure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5976664" cy="1728192"/>
          </a:xfrm>
        </p:spPr>
        <p:txBody>
          <a:bodyPr/>
          <a:lstStyle/>
          <a:p>
            <a:pPr>
              <a:lnSpc>
                <a:spcPts val="1800"/>
              </a:lnSpc>
            </a:pPr>
            <a:r>
              <a:rPr lang="en-US" sz="2000" dirty="0" smtClean="0"/>
              <a:t>Open source</a:t>
            </a:r>
          </a:p>
          <a:p>
            <a:pPr>
              <a:lnSpc>
                <a:spcPts val="1800"/>
              </a:lnSpc>
            </a:pPr>
            <a:r>
              <a:rPr lang="en-US" sz="2000" dirty="0"/>
              <a:t>Controlled and secured </a:t>
            </a:r>
            <a:r>
              <a:rPr lang="en-US" sz="2000" dirty="0" smtClean="0"/>
              <a:t>access</a:t>
            </a:r>
          </a:p>
          <a:p>
            <a:pPr>
              <a:lnSpc>
                <a:spcPts val="1800"/>
              </a:lnSpc>
            </a:pPr>
            <a:r>
              <a:rPr lang="en-US" sz="2000" dirty="0"/>
              <a:t>Abundance of Computational and Storage resources</a:t>
            </a:r>
          </a:p>
          <a:p>
            <a:pPr>
              <a:lnSpc>
                <a:spcPts val="1800"/>
              </a:lnSpc>
            </a:pPr>
            <a:r>
              <a:rPr lang="fr-FR" sz="2000" dirty="0"/>
              <a:t>Supports </a:t>
            </a:r>
            <a:r>
              <a:rPr lang="fr-FR" sz="2000" dirty="0" err="1"/>
              <a:t>private</a:t>
            </a:r>
            <a:r>
              <a:rPr lang="fr-FR" sz="2000" dirty="0"/>
              <a:t> installation for large </a:t>
            </a:r>
            <a:r>
              <a:rPr lang="fr-FR" sz="2000" dirty="0" err="1"/>
              <a:t>scale</a:t>
            </a:r>
            <a:r>
              <a:rPr lang="fr-FR" sz="2000" dirty="0"/>
              <a:t> </a:t>
            </a:r>
            <a:r>
              <a:rPr lang="fr-FR" sz="2000" dirty="0" err="1" smtClean="0"/>
              <a:t>environments</a:t>
            </a:r>
            <a:endParaRPr lang="en-US" sz="200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pic>
        <p:nvPicPr>
          <p:cNvPr id="7" name="6 - Εικόνα" descr="Clou-Inf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780928"/>
            <a:ext cx="8244408" cy="3322251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3"/>
            <a:ext cx="2483768" cy="15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6300192" y="1412776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45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3"/>
          <p:cNvSpPr>
            <a:spLocks noGrp="1"/>
          </p:cNvSpPr>
          <p:nvPr>
            <p:ph idx="1"/>
          </p:nvPr>
        </p:nvSpPr>
        <p:spPr>
          <a:xfrm>
            <a:off x="107504" y="1312168"/>
            <a:ext cx="5976664" cy="5069160"/>
          </a:xfrm>
        </p:spPr>
        <p:txBody>
          <a:bodyPr/>
          <a:lstStyle/>
          <a:p>
            <a:r>
              <a:rPr lang="en-US" sz="2400" b="1" dirty="0" smtClean="0"/>
              <a:t> Types of detected events:</a:t>
            </a:r>
          </a:p>
          <a:p>
            <a:pPr lvl="1"/>
            <a:r>
              <a:rPr lang="en-US" sz="2000" dirty="0" smtClean="0"/>
              <a:t>Fighting</a:t>
            </a:r>
          </a:p>
          <a:p>
            <a:pPr lvl="1"/>
            <a:r>
              <a:rPr lang="en-US" sz="2000" dirty="0" smtClean="0"/>
              <a:t>Chasing</a:t>
            </a:r>
          </a:p>
          <a:p>
            <a:pPr lvl="1"/>
            <a:r>
              <a:rPr lang="en-US" sz="2000" dirty="0" smtClean="0"/>
              <a:t>Bag Snatching</a:t>
            </a:r>
          </a:p>
          <a:p>
            <a:pPr lvl="1"/>
            <a:r>
              <a:rPr lang="en-US" sz="2000" dirty="0" smtClean="0"/>
              <a:t>Intrusion detection</a:t>
            </a:r>
          </a:p>
          <a:p>
            <a:pPr lvl="1"/>
            <a:r>
              <a:rPr lang="en-US" sz="2000" smtClean="0"/>
              <a:t>Graffiti</a:t>
            </a:r>
            <a:endParaRPr lang="en-US" sz="2000" dirty="0" smtClean="0"/>
          </a:p>
          <a:p>
            <a:r>
              <a:rPr lang="en-US" sz="2400" b="1" dirty="0" smtClean="0"/>
              <a:t>Real-time processing</a:t>
            </a:r>
          </a:p>
          <a:p>
            <a:r>
              <a:rPr lang="en-US" sz="2400" b="1" dirty="0" smtClean="0"/>
              <a:t>Video, Infra-red and Depth cameras are supported</a:t>
            </a:r>
          </a:p>
          <a:p>
            <a:r>
              <a:rPr lang="en-US" sz="2400" b="1" dirty="0" smtClean="0"/>
              <a:t>High detection accuracy</a:t>
            </a:r>
          </a:p>
          <a:p>
            <a:r>
              <a:rPr lang="en-US" sz="2400" b="1" dirty="0" smtClean="0"/>
              <a:t>Low False-Alarm rates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</a:t>
            </a:r>
            <a:r>
              <a:rPr lang="en-GB" dirty="0" smtClean="0"/>
              <a:t>Analytics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3"/>
            <a:ext cx="2483768" cy="15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6300192" y="2060848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98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Shape 1"/>
          <p:cNvSpPr txBox="1"/>
          <p:nvPr/>
        </p:nvSpPr>
        <p:spPr>
          <a:xfrm>
            <a:off x="1835696" y="451349"/>
            <a:ext cx="7272808" cy="745403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2800" b="1" dirty="0" smtClean="0">
                <a:solidFill>
                  <a:srgbClr val="000000"/>
                </a:solidFill>
                <a:latin typeface="+mj-lt"/>
              </a:rPr>
              <a:t>Audio Analytics</a:t>
            </a:r>
            <a:endParaRPr lang="en-GB" sz="2800" b="1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94" name="TextShape 3"/>
          <p:cNvSpPr txBox="1"/>
          <p:nvPr/>
        </p:nvSpPr>
        <p:spPr>
          <a:xfrm>
            <a:off x="107504" y="2276872"/>
            <a:ext cx="5832648" cy="3312368"/>
          </a:xfrm>
          <a:prstGeom prst="rect">
            <a:avLst/>
          </a:prstGeom>
          <a:noFill/>
          <a:ln>
            <a:noFill/>
          </a:ln>
        </p:spPr>
        <p:txBody>
          <a:bodyPr lIns="50625" tIns="25313" rIns="50625" bIns="25313"/>
          <a:lstStyle/>
          <a:p>
            <a:pPr marL="214313" indent="-214313" algn="just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00000"/>
                </a:solidFill>
              </a:rPr>
              <a:t>Based on well-established methods from the fields of audio coding, machine learning and speech recognition </a:t>
            </a:r>
            <a:endParaRPr lang="en-GB" sz="2000" dirty="0" smtClean="0">
              <a:solidFill>
                <a:prstClr val="black"/>
              </a:solidFill>
            </a:endParaRPr>
          </a:p>
          <a:p>
            <a:pPr marL="214313" indent="-214313" algn="just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00000"/>
                </a:solidFill>
              </a:rPr>
              <a:t>Allows efficient operation on low cost power limited devices (or embedded systems) </a:t>
            </a:r>
            <a:endParaRPr lang="en-GB" sz="2000" dirty="0" smtClean="0">
              <a:solidFill>
                <a:prstClr val="black"/>
              </a:solidFill>
            </a:endParaRPr>
          </a:p>
          <a:p>
            <a:pPr marL="214313" indent="-214313" algn="just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00000"/>
                </a:solidFill>
              </a:rPr>
              <a:t>Manages the detection abnormal events:</a:t>
            </a:r>
            <a:endParaRPr lang="en-GB" sz="2000" dirty="0" smtClean="0">
              <a:solidFill>
                <a:prstClr val="black"/>
              </a:solidFill>
            </a:endParaRPr>
          </a:p>
          <a:p>
            <a:pPr marL="482204" indent="-214313" algn="just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00000"/>
                </a:solidFill>
              </a:rPr>
              <a:t>Screaming </a:t>
            </a:r>
            <a:endParaRPr lang="en-GB" sz="2000" dirty="0" smtClean="0">
              <a:solidFill>
                <a:prstClr val="black"/>
              </a:solidFill>
            </a:endParaRPr>
          </a:p>
          <a:p>
            <a:pPr marL="482204" indent="-214313" algn="just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00000"/>
                </a:solidFill>
              </a:rPr>
              <a:t>Gunshots</a:t>
            </a:r>
            <a:endParaRPr lang="en-GB" sz="2000" dirty="0" smtClean="0">
              <a:solidFill>
                <a:prstClr val="black"/>
              </a:solidFill>
            </a:endParaRPr>
          </a:p>
          <a:p>
            <a:pPr marL="482204" indent="-214313" algn="just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00000"/>
                </a:solidFill>
              </a:rPr>
              <a:t>Glass Breaking</a:t>
            </a:r>
            <a:endParaRPr lang="en-GB" sz="2000" dirty="0" smtClean="0">
              <a:solidFill>
                <a:prstClr val="black"/>
              </a:solidFill>
            </a:endParaRPr>
          </a:p>
          <a:p>
            <a:pPr marL="214313" indent="-214313" algn="just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Critical for the seamless triggering of a surveillance system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504" y="1340768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000000"/>
                </a:solidFill>
              </a:rPr>
              <a:t>Audio covers a 360-degree area and adds as much to our understanding of events as the captured images</a:t>
            </a:r>
            <a:endParaRPr lang="en-GB" sz="2000" dirty="0">
              <a:solidFill>
                <a:srgbClr val="0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3"/>
            <a:ext cx="2483768" cy="15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6300192" y="2060848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300192" y="1366091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7431584" y="138113"/>
            <a:ext cx="1413520" cy="365125"/>
          </a:xfrm>
        </p:spPr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6612304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cs typeface="Times New Roman" panose="02020603050405020304" pitchFamily="18" charset="0"/>
              </a:rPr>
              <a:t>VCMS</a:t>
            </a:r>
            <a:endParaRPr lang="en-US" dirty="0"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14" y="2126381"/>
            <a:ext cx="9056786" cy="4398963"/>
          </a:xfrm>
        </p:spPr>
        <p:txBody>
          <a:bodyPr>
            <a:noAutofit/>
          </a:bodyPr>
          <a:lstStyle/>
          <a:p>
            <a:r>
              <a:rPr lang="en-GB" sz="2000" b="1" dirty="0" smtClean="0">
                <a:latin typeface="+mj-lt"/>
                <a:cs typeface="Times New Roman" panose="02020603050405020304" pitchFamily="18" charset="0"/>
              </a:rPr>
              <a:t>Authentication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&amp; Security Module</a:t>
            </a:r>
          </a:p>
          <a:p>
            <a:r>
              <a:rPr lang="en-GB" sz="2000" b="1" dirty="0" smtClean="0">
                <a:latin typeface="+mj-lt"/>
                <a:cs typeface="Times New Roman" panose="02020603050405020304" pitchFamily="18" charset="0"/>
              </a:rPr>
              <a:t>Repository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Module </a:t>
            </a:r>
          </a:p>
          <a:p>
            <a:r>
              <a:rPr lang="en-GB" sz="2000" b="1" dirty="0" smtClean="0">
                <a:latin typeface="+mj-lt"/>
                <a:cs typeface="Times New Roman" panose="02020603050405020304" pitchFamily="18" charset="0"/>
              </a:rPr>
              <a:t>Processing Module</a:t>
            </a:r>
            <a:endParaRPr lang="en-US" sz="2000" dirty="0"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3"/>
            <a:ext cx="2483768" cy="15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6300192" y="1412776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ttangolo 9"/>
          <p:cNvSpPr/>
          <p:nvPr/>
        </p:nvSpPr>
        <p:spPr>
          <a:xfrm>
            <a:off x="35496" y="1124744"/>
            <a:ext cx="62646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dirty="0" smtClean="0">
                <a:solidFill>
                  <a:srgbClr val="000000"/>
                </a:solidFill>
              </a:rPr>
              <a:t>The VCMS is a content management system for the efficient management, archiving, fast-indexing, processing of multimedia content through a modular architecture.</a:t>
            </a:r>
            <a:endParaRPr lang="en-GB" sz="2000" b="1" dirty="0" smtClean="0"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16178" r="1267" b="6765"/>
          <a:stretch/>
        </p:blipFill>
        <p:spPr>
          <a:xfrm>
            <a:off x="990838" y="3501008"/>
            <a:ext cx="4589274" cy="23762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940152" y="3501008"/>
            <a:ext cx="25922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tracking metadata are also automatically generated allowing the system to erase content that should not be retained any longer.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68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cs typeface="Times New Roman" panose="02020603050405020304" pitchFamily="18" charset="0"/>
              </a:rPr>
              <a:t>Overall Management</a:t>
            </a:r>
            <a:endParaRPr lang="en-US" dirty="0"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78309"/>
            <a:ext cx="9056786" cy="4398963"/>
          </a:xfrm>
        </p:spPr>
        <p:txBody>
          <a:bodyPr>
            <a:noAutofit/>
          </a:bodyPr>
          <a:lstStyle/>
          <a:p>
            <a:r>
              <a:rPr lang="en-GB" sz="2000" b="1" dirty="0" smtClean="0">
                <a:latin typeface="+mj-lt"/>
                <a:cs typeface="Times New Roman" panose="02020603050405020304" pitchFamily="18" charset="0"/>
              </a:rPr>
              <a:t>Service Orchestration</a:t>
            </a:r>
          </a:p>
          <a:p>
            <a:r>
              <a:rPr lang="en-GB" sz="2000" b="1" dirty="0" smtClean="0">
                <a:latin typeface="+mj-lt"/>
                <a:cs typeface="Times New Roman" panose="02020603050405020304" pitchFamily="18" charset="0"/>
              </a:rPr>
              <a:t>Authentication </a:t>
            </a:r>
            <a:r>
              <a:rPr lang="en-GB" sz="2000" b="1" dirty="0">
                <a:latin typeface="+mj-lt"/>
                <a:cs typeface="Times New Roman" panose="02020603050405020304" pitchFamily="18" charset="0"/>
              </a:rPr>
              <a:t>&amp; Security Module</a:t>
            </a:r>
          </a:p>
          <a:p>
            <a:r>
              <a:rPr lang="en-GB" sz="2000" b="1" dirty="0" smtClean="0">
                <a:latin typeface="+mj-lt"/>
                <a:cs typeface="Times New Roman" panose="02020603050405020304" pitchFamily="18" charset="0"/>
              </a:rPr>
              <a:t>Centralised Intelligence</a:t>
            </a:r>
          </a:p>
          <a:p>
            <a:r>
              <a:rPr lang="en-GB" sz="2000" b="1" dirty="0" smtClean="0">
                <a:latin typeface="+mj-lt"/>
                <a:cs typeface="Times New Roman" panose="02020603050405020304" pitchFamily="18" charset="0"/>
              </a:rPr>
              <a:t>Graphical User Interface (GUI)</a:t>
            </a:r>
            <a:endParaRPr lang="en-US" sz="2000" dirty="0"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3"/>
            <a:ext cx="2483768" cy="15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6300192" y="1412776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665" y="3140968"/>
            <a:ext cx="4841554" cy="251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0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476672"/>
            <a:ext cx="7643192" cy="778098"/>
          </a:xfr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Social, Ethical, Legal &amp; Privacy Issues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398963"/>
          </a:xfrm>
        </p:spPr>
        <p:txBody>
          <a:bodyPr/>
          <a:lstStyle/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Analysis </a:t>
            </a:r>
            <a:r>
              <a:rPr lang="en-US" sz="2400" dirty="0"/>
              <a:t>of how collected data </a:t>
            </a:r>
            <a:r>
              <a:rPr lang="en-US" sz="2400" dirty="0" smtClean="0"/>
              <a:t>will be </a:t>
            </a:r>
            <a:r>
              <a:rPr lang="en-US" sz="2400" dirty="0"/>
              <a:t>handled </a:t>
            </a:r>
            <a:r>
              <a:rPr lang="en-US" sz="2400" dirty="0" smtClean="0"/>
              <a:t>based on </a:t>
            </a:r>
            <a:r>
              <a:rPr lang="en-US" sz="2400" dirty="0"/>
              <a:t>the applicable legal and regulatory </a:t>
            </a:r>
            <a:r>
              <a:rPr lang="en-US" sz="2400" dirty="0" smtClean="0"/>
              <a:t>requirements</a:t>
            </a:r>
          </a:p>
          <a:p>
            <a:pPr marL="0" indent="0">
              <a:lnSpc>
                <a:spcPts val="2300"/>
              </a:lnSpc>
              <a:buNone/>
            </a:pPr>
            <a:r>
              <a:rPr lang="en-US" sz="2400" dirty="0" smtClean="0"/>
              <a:t> </a:t>
            </a:r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Identification </a:t>
            </a:r>
            <a:r>
              <a:rPr lang="en-US" sz="2400" dirty="0"/>
              <a:t>and address of privacy and ethical concerns within the early stages of platform’s design and </a:t>
            </a:r>
            <a:r>
              <a:rPr lang="en-US" sz="2400" dirty="0" smtClean="0"/>
              <a:t>development</a:t>
            </a:r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Adhere to Privacy by Design </a:t>
            </a:r>
            <a:r>
              <a:rPr lang="en-US" sz="2400" dirty="0" smtClean="0"/>
              <a:t>Approach</a:t>
            </a:r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Performed a Privacy Impact Assessment (PIA)</a:t>
            </a:r>
          </a:p>
          <a:p>
            <a:pPr marL="457200" lvl="1" indent="0">
              <a:lnSpc>
                <a:spcPts val="2300"/>
              </a:lnSpc>
              <a:buNone/>
            </a:pPr>
            <a:r>
              <a:rPr lang="en-GB" sz="2400" dirty="0"/>
              <a:t>-</a:t>
            </a:r>
            <a:r>
              <a:rPr lang="en-GB" sz="2400" dirty="0" smtClean="0"/>
              <a:t>Validated </a:t>
            </a:r>
            <a:r>
              <a:rPr lang="en-GB" sz="2400" dirty="0"/>
              <a:t>it’s results by EAB external </a:t>
            </a:r>
            <a:r>
              <a:rPr lang="en-GB" sz="2400" dirty="0" smtClean="0"/>
              <a:t>members</a:t>
            </a:r>
          </a:p>
          <a:p>
            <a:pPr marL="457200" lvl="1" indent="0">
              <a:lnSpc>
                <a:spcPts val="2300"/>
              </a:lnSpc>
              <a:buNone/>
            </a:pPr>
            <a:endParaRPr lang="en-GB" sz="2400" dirty="0" smtClean="0"/>
          </a:p>
          <a:p>
            <a:pPr marL="342900" lvl="1" indent="-342900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Definition of Procedures for Protection of Privacy for Informed Voluntary Participants</a:t>
            </a:r>
          </a:p>
          <a:p>
            <a:pPr marL="457200" lvl="1" indent="0">
              <a:lnSpc>
                <a:spcPts val="2300"/>
              </a:lnSpc>
              <a:buNone/>
            </a:pPr>
            <a:endParaRPr lang="en-GB" sz="2400" dirty="0"/>
          </a:p>
          <a:p>
            <a:pPr>
              <a:lnSpc>
                <a:spcPts val="23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142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trials of the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340768"/>
            <a:ext cx="8208912" cy="4398963"/>
          </a:xfrm>
        </p:spPr>
        <p:txBody>
          <a:bodyPr/>
          <a:lstStyle/>
          <a:p>
            <a:pPr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Athens Trial, </a:t>
            </a:r>
            <a:r>
              <a:rPr lang="en-US" sz="2000" b="1" dirty="0" smtClean="0"/>
              <a:t>25 </a:t>
            </a:r>
            <a:r>
              <a:rPr lang="en-US" sz="2000" b="1" dirty="0"/>
              <a:t>February 2016 </a:t>
            </a:r>
            <a:r>
              <a:rPr lang="en-US" sz="2000" dirty="0"/>
              <a:t>(small shop or gas station use case).</a:t>
            </a:r>
          </a:p>
          <a:p>
            <a:pPr marL="0" indent="0">
              <a:lnSpc>
                <a:spcPts val="1900"/>
              </a:lnSpc>
              <a:buNone/>
            </a:pPr>
            <a:endParaRPr lang="en-US" sz="2000" dirty="0" smtClean="0"/>
          </a:p>
          <a:p>
            <a:pPr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Bologna, Italy, </a:t>
            </a:r>
            <a:r>
              <a:rPr lang="en-US" sz="2000" b="1" dirty="0" smtClean="0"/>
              <a:t>31 March 2016 </a:t>
            </a:r>
            <a:r>
              <a:rPr lang="en-US" sz="2000" dirty="0" smtClean="0"/>
              <a:t>(transport use case).</a:t>
            </a:r>
          </a:p>
          <a:p>
            <a:pPr>
              <a:lnSpc>
                <a:spcPts val="1900"/>
              </a:lnSpc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Trials </a:t>
            </a:r>
            <a:r>
              <a:rPr lang="en-US" sz="2000" dirty="0"/>
              <a:t>will be conducted in controlled areas, real to operational environment, with the participation of external experts</a:t>
            </a:r>
            <a:r>
              <a:rPr lang="en-US" sz="2000" dirty="0" smtClean="0"/>
              <a:t>.</a:t>
            </a:r>
          </a:p>
          <a:p>
            <a:pPr marL="0" indent="0">
              <a:lnSpc>
                <a:spcPts val="1900"/>
              </a:lnSpc>
              <a:buNone/>
            </a:pPr>
            <a:endParaRPr lang="en-US" sz="2000" dirty="0"/>
          </a:p>
          <a:p>
            <a:pPr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Best practices and experience from other finished and on-going projects </a:t>
            </a:r>
            <a:r>
              <a:rPr lang="en-US" sz="2000" dirty="0" smtClean="0"/>
              <a:t>are used.</a:t>
            </a:r>
          </a:p>
          <a:p>
            <a:pPr>
              <a:lnSpc>
                <a:spcPts val="19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ts val="1900"/>
              </a:lnSpc>
              <a:buFont typeface="Arial" panose="020B0604020202020204" pitchFamily="34" charset="0"/>
              <a:buChar char="•"/>
            </a:pPr>
            <a:endParaRPr lang="en-US" sz="200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09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P-REACT Graphical User Interface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0681C-79A6-43EE-9FD4-9D0211456675}" type="slidenum">
              <a:rPr kumimoji="0" lang="es-E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02" y="1369978"/>
            <a:ext cx="8740284" cy="4536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7" t="32247" r="42018" b="14494"/>
          <a:stretch/>
        </p:blipFill>
        <p:spPr>
          <a:xfrm>
            <a:off x="3052451" y="3986470"/>
            <a:ext cx="2103120" cy="192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02" y="2534743"/>
            <a:ext cx="2573846" cy="2207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357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</p:spPr>
        <p:txBody>
          <a:bodyPr/>
          <a:lstStyle/>
          <a:p>
            <a:pPr eaLnBrk="1" hangingPunct="1"/>
            <a:r>
              <a:rPr lang="es-ES" altLang="el-GR" sz="3600" dirty="0" err="1" smtClean="0"/>
              <a:t>Thank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you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for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your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attention</a:t>
            </a:r>
            <a:r>
              <a:rPr lang="es-ES" altLang="el-GR" sz="3600" dirty="0" smtClean="0"/>
              <a:t>!</a:t>
            </a:r>
            <a:endParaRPr lang="es-ES" altLang="el-GR" sz="4800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 cstate="print"/>
          <a:srcRect b="37038"/>
          <a:stretch>
            <a:fillRect/>
          </a:stretch>
        </p:blipFill>
        <p:spPr bwMode="auto">
          <a:xfrm>
            <a:off x="5436096" y="2852936"/>
            <a:ext cx="298608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6 - Υπότιτλος"/>
          <p:cNvSpPr txBox="1">
            <a:spLocks/>
          </p:cNvSpPr>
          <p:nvPr/>
        </p:nvSpPr>
        <p:spPr bwMode="auto">
          <a:xfrm>
            <a:off x="1115616" y="3396330"/>
            <a:ext cx="7234727" cy="204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i="1" dirty="0" smtClean="0"/>
              <a:t>More info at: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Website</a:t>
            </a:r>
            <a:r>
              <a:rPr lang="en-US" sz="2400" i="1" dirty="0"/>
              <a:t>: </a:t>
            </a:r>
            <a:r>
              <a:rPr lang="en-US" sz="2400" i="1" dirty="0">
                <a:hlinkClick r:id="rId3"/>
              </a:rPr>
              <a:t>http://p-react.eu</a:t>
            </a:r>
            <a:r>
              <a:rPr lang="en-US" sz="2400" i="1" dirty="0" smtClean="0">
                <a:hlinkClick r:id="rId3"/>
              </a:rPr>
              <a:t>/</a:t>
            </a:r>
            <a:r>
              <a:rPr lang="en-US" sz="2400" i="1" dirty="0" smtClean="0"/>
              <a:t> </a:t>
            </a:r>
            <a:endParaRPr lang="en-US" sz="2400" i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E-mail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4"/>
              </a:rPr>
              <a:t>contact@p-react.eu</a:t>
            </a:r>
            <a:r>
              <a:rPr lang="en-US" sz="2400" i="1" dirty="0" smtClean="0"/>
              <a:t> </a:t>
            </a:r>
            <a:endParaRPr lang="en-US" sz="2400" i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LinkedIn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5"/>
              </a:rPr>
              <a:t>www.linkedin.com/groups?gid=8175906</a:t>
            </a:r>
            <a:r>
              <a:rPr lang="en-US" sz="2400" i="1" dirty="0" smtClean="0"/>
              <a:t> </a:t>
            </a:r>
            <a:r>
              <a:rPr lang="en-GB" sz="2400" dirty="0" smtClean="0"/>
              <a:t> </a:t>
            </a:r>
          </a:p>
          <a:p>
            <a:pPr algn="l"/>
            <a:endParaRPr lang="el-GR" sz="2400" dirty="0"/>
          </a:p>
        </p:txBody>
      </p:sp>
    </p:spTree>
    <p:extLst>
      <p:ext uri="{BB962C8B-B14F-4D97-AF65-F5344CB8AC3E}">
        <p14:creationId xmlns:p14="http://schemas.microsoft.com/office/powerpoint/2010/main" val="67676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ediaScape_Plantilla">
  <a:themeElements>
    <a:clrScheme name="FP7">
      <a:dk1>
        <a:srgbClr val="1D88D1"/>
      </a:dk1>
      <a:lt1>
        <a:srgbClr val="FFFFFF"/>
      </a:lt1>
      <a:dk2>
        <a:srgbClr val="1D88D1"/>
      </a:dk2>
      <a:lt2>
        <a:srgbClr val="FFFFFF"/>
      </a:lt2>
      <a:accent1>
        <a:srgbClr val="707173"/>
      </a:accent1>
      <a:accent2>
        <a:srgbClr val="474747"/>
      </a:accent2>
      <a:accent3>
        <a:srgbClr val="2C292C"/>
      </a:accent3>
      <a:accent4>
        <a:srgbClr val="F4A324"/>
      </a:accent4>
      <a:accent5>
        <a:srgbClr val="89D3F1"/>
      </a:accent5>
      <a:accent6>
        <a:srgbClr val="AC489C"/>
      </a:accent6>
      <a:hlink>
        <a:srgbClr val="EA4558"/>
      </a:hlink>
      <a:folHlink>
        <a:srgbClr val="E93E8A"/>
      </a:folHlink>
    </a:clrScheme>
    <a:fontScheme name="EMDPA-Modèlede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MDPA-ModèledePresentation 1">
        <a:dk1>
          <a:srgbClr val="000000"/>
        </a:dk1>
        <a:lt1>
          <a:srgbClr val="FFFFFF"/>
        </a:lt1>
        <a:dk2>
          <a:srgbClr val="6C1971"/>
        </a:dk2>
        <a:lt2>
          <a:srgbClr val="AAAAAA"/>
        </a:lt2>
        <a:accent1>
          <a:srgbClr val="FFFFFF"/>
        </a:accent1>
        <a:accent2>
          <a:srgbClr val="FE7FC4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E672B1"/>
        </a:accent6>
        <a:hlink>
          <a:srgbClr val="E20080"/>
        </a:hlink>
        <a:folHlink>
          <a:srgbClr val="E2007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1729</TotalTime>
  <Words>821</Words>
  <Application>Microsoft Office PowerPoint</Application>
  <PresentationFormat>On-screen Show (4:3)</PresentationFormat>
  <Paragraphs>140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Times New Roman</vt:lpstr>
      <vt:lpstr>Office Theme</vt:lpstr>
      <vt:lpstr>Personalizza struttura</vt:lpstr>
      <vt:lpstr>MediaScape_Plantilla</vt:lpstr>
      <vt:lpstr>P-REACT Project Overview</vt:lpstr>
      <vt:lpstr>Table Of Contents</vt:lpstr>
      <vt:lpstr>Key Message</vt:lpstr>
      <vt:lpstr>The P-REACT project</vt:lpstr>
      <vt:lpstr>The P-REACT project</vt:lpstr>
      <vt:lpstr>The P-REACT solution</vt:lpstr>
      <vt:lpstr>Sensors</vt:lpstr>
      <vt:lpstr>Embedded System</vt:lpstr>
      <vt:lpstr>P-REACT Cloud Infrastructure</vt:lpstr>
      <vt:lpstr>Video Analytics</vt:lpstr>
      <vt:lpstr>PowerPoint Presentation</vt:lpstr>
      <vt:lpstr>VCMS</vt:lpstr>
      <vt:lpstr>Overall Management</vt:lpstr>
      <vt:lpstr>Social, Ethical, Legal &amp; Privacy Issues Management</vt:lpstr>
      <vt:lpstr>The trials of the project</vt:lpstr>
      <vt:lpstr>P-REACT Graphical User Interface</vt:lpstr>
      <vt:lpstr>Thank you for your attention!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Gonzalez de Suso</dc:creator>
  <cp:lastModifiedBy>George Kioumourtzis</cp:lastModifiedBy>
  <cp:revision>169</cp:revision>
  <dcterms:created xsi:type="dcterms:W3CDTF">2014-04-28T07:12:17Z</dcterms:created>
  <dcterms:modified xsi:type="dcterms:W3CDTF">2016-02-24T08:24:04Z</dcterms:modified>
</cp:coreProperties>
</file>