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59" r:id="rId2"/>
    <p:sldMasterId id="2147483756" r:id="rId3"/>
  </p:sldMasterIdLst>
  <p:notesMasterIdLst>
    <p:notesMasterId r:id="rId14"/>
  </p:notesMasterIdLst>
  <p:handoutMasterIdLst>
    <p:handoutMasterId r:id="rId15"/>
  </p:handoutMasterIdLst>
  <p:sldIdLst>
    <p:sldId id="257" r:id="rId4"/>
    <p:sldId id="270" r:id="rId5"/>
    <p:sldId id="272" r:id="rId6"/>
    <p:sldId id="302" r:id="rId7"/>
    <p:sldId id="285" r:id="rId8"/>
    <p:sldId id="303" r:id="rId9"/>
    <p:sldId id="275" r:id="rId10"/>
    <p:sldId id="304" r:id="rId11"/>
    <p:sldId id="288" r:id="rId12"/>
    <p:sldId id="268" r:id="rId1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sther Novo Blanco" initials="ENB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34"/>
  </p:normalViewPr>
  <p:slideViewPr>
    <p:cSldViewPr>
      <p:cViewPr>
        <p:scale>
          <a:sx n="75" d="100"/>
          <a:sy n="75" d="100"/>
        </p:scale>
        <p:origin x="-1140" y="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B77DA55-5FD2-42B8-A19E-008B6FFCDA40}" type="datetimeFigureOut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D5AF04B-648E-4F89-9080-EF53E7F07BA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1399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6838F3F-AE4D-40AE-84E6-0E1AD1E3AF4A}" type="datetimeFigureOut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s-E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8F44A85-B8E0-49D8-8C38-2E9218333152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97427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4.pn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D525E-C340-4564-8E09-FADA57766012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6934F-9164-486A-910E-8D71A419F40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01656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672" y="476672"/>
            <a:ext cx="7499176" cy="778098"/>
          </a:xfrm>
        </p:spPr>
        <p:txBody>
          <a:bodyPr/>
          <a:lstStyle>
            <a:lvl1pPr algn="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F42AF-305C-4FAB-80F7-02405DE17A59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0681C-79A6-43EE-9FD4-9D021145667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49696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871C9-73CE-41A5-B4C2-4D3CB885F0C9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EFC39-B8C2-4404-A7E8-64B379F0B2F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6480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421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421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EAF48-0618-4816-8339-8DFD5E09FD65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25C78-3307-45A1-ABDC-C25ADC54909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5031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8464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8464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052837-3D32-41F7-912C-02FC80770B3D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686B9-F3E8-45F8-A5AE-120662C9037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8102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E286E9-A1EE-4E6B-BE1C-BAC93351AF6A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9A1AD-49A1-49AF-9D1F-46AE122D943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5754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8B276-E126-4C7A-8D94-3244D95E7873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7BED2-DF62-44EA-A0C8-D86E766239F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5918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58838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476673"/>
            <a:ext cx="5111750" cy="554461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s-E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420888"/>
            <a:ext cx="3008313" cy="36003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3D732-7AFA-4648-9FC8-3202DBF29AB2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833D7-DF2C-410C-AF28-8A25C97217C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3687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6539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15545-926E-4A0A-A232-175B900B3A82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1B2E9-81D3-4885-AF02-F0B532EEBBE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2003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FFBE7-ECC9-46A2-8368-235C4E6A3A58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B8595-E130-4174-9BB7-EA453A89520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03031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76673"/>
            <a:ext cx="2057400" cy="5544616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5656" y="476673"/>
            <a:ext cx="5001344" cy="5544616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s-E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8125" y="1158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0B5593-7FC1-4665-AD8C-BBCFB602B9E0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14C6E-74B6-484B-AF2A-E67DC1C370FC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97825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67066-2293-4B24-A686-5E7A6ED69B71}" type="datetimeFigureOut">
              <a:rPr lang="it-IT" smtClean="0"/>
              <a:t>29/03/2016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67066-2293-4B24-A686-5E7A6ED69B71}" type="datetimeFigureOut">
              <a:rPr lang="it-IT" smtClean="0"/>
              <a:t>29/03/2016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67066-2293-4B24-A686-5E7A6ED69B71}" type="datetimeFigureOut">
              <a:rPr lang="it-IT" smtClean="0"/>
              <a:t>29/03/2016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67066-2293-4B24-A686-5E7A6ED69B71}" type="datetimeFigureOut">
              <a:rPr lang="it-IT" smtClean="0"/>
              <a:t>29/03/2016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67066-2293-4B24-A686-5E7A6ED69B71}" type="datetimeFigureOut">
              <a:rPr lang="it-IT" smtClean="0"/>
              <a:t>29/03/2016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67066-2293-4B24-A686-5E7A6ED69B71}" type="datetimeFigureOut">
              <a:rPr lang="it-IT" smtClean="0"/>
              <a:t>29/03/2016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67066-2293-4B24-A686-5E7A6ED69B71}" type="datetimeFigureOut">
              <a:rPr lang="it-IT" smtClean="0"/>
              <a:t>29/03/2016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67066-2293-4B24-A686-5E7A6ED69B71}" type="datetimeFigureOut">
              <a:rPr lang="it-IT" smtClean="0"/>
              <a:t>29/03/2016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67066-2293-4B24-A686-5E7A6ED69B71}" type="datetimeFigureOut">
              <a:rPr lang="it-IT" smtClean="0"/>
              <a:t>29/03/2016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67066-2293-4B24-A686-5E7A6ED69B71}" type="datetimeFigureOut">
              <a:rPr lang="it-IT" smtClean="0"/>
              <a:t>29/03/2016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67066-2293-4B24-A686-5E7A6ED69B71}" type="datetimeFigureOut">
              <a:rPr lang="it-IT" smtClean="0"/>
              <a:t>29/03/2016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8"/>
          <p:cNvGrpSpPr>
            <a:grpSpLocks/>
          </p:cNvGrpSpPr>
          <p:nvPr userDrawn="1"/>
        </p:nvGrpSpPr>
        <p:grpSpPr bwMode="auto">
          <a:xfrm>
            <a:off x="6083" y="-51756"/>
            <a:ext cx="9159875" cy="6908800"/>
            <a:chOff x="-10" y="-3"/>
            <a:chExt cx="5770" cy="432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10" y="-3"/>
              <a:ext cx="5770" cy="4328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</p:pic>
        <p:sp>
          <p:nvSpPr>
            <p:cNvPr id="6" name="Rectangle 10"/>
            <p:cNvSpPr>
              <a:spLocks noChangeArrowheads="1"/>
            </p:cNvSpPr>
            <p:nvPr userDrawn="1"/>
          </p:nvSpPr>
          <p:spPr bwMode="auto">
            <a:xfrm>
              <a:off x="3275" y="2977"/>
              <a:ext cx="1132" cy="45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en-US">
                <a:solidFill>
                  <a:srgbClr val="1D88D1"/>
                </a:solidFill>
                <a:latin typeface="Arial" charset="0"/>
              </a:endParaRPr>
            </a:p>
          </p:txBody>
        </p:sp>
      </p:grpSp>
      <p:sp>
        <p:nvSpPr>
          <p:cNvPr id="9" name="Espace réservé du numéro de diapositive 1"/>
          <p:cNvSpPr txBox="1">
            <a:spLocks/>
          </p:cNvSpPr>
          <p:nvPr userDrawn="1"/>
        </p:nvSpPr>
        <p:spPr bwMode="auto">
          <a:xfrm>
            <a:off x="8174038" y="6381750"/>
            <a:ext cx="644525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200" b="1">
                <a:solidFill>
                  <a:srgbClr val="FFFFFF"/>
                </a:solidFill>
                <a:latin typeface="Arial" charset="0"/>
              </a:rPr>
              <a:t> </a:t>
            </a:r>
            <a:fld id="{BECE0B8F-0FC1-45CC-B5EB-85EF06589215}" type="slidenum">
              <a:rPr lang="fr-FR" sz="1200" b="1">
                <a:solidFill>
                  <a:srgbClr val="FFFFFF"/>
                </a:solidFill>
                <a:latin typeface="Arial" charset="0"/>
              </a:rPr>
              <a:pPr algn="ctr"/>
              <a:t>‹#›</a:t>
            </a:fld>
            <a:endParaRPr lang="fr-FR" sz="1200" b="1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28684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58585" y="3200014"/>
            <a:ext cx="5640562" cy="642098"/>
          </a:xfrm>
          <a:ln algn="ctr"/>
        </p:spPr>
        <p:txBody>
          <a:bodyPr/>
          <a:lstStyle>
            <a:lvl1pPr marL="0" indent="0" algn="ctr" eaLnBrk="1" hangingPunct="1">
              <a:lnSpc>
                <a:spcPct val="75000"/>
              </a:lnSpc>
              <a:spcAft>
                <a:spcPts val="0"/>
              </a:spcAft>
              <a:buFontTx/>
              <a:buNone/>
              <a:defRPr sz="2400" b="0" smtClean="0">
                <a:solidFill>
                  <a:srgbClr val="474748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fr-FR" dirty="0" smtClean="0"/>
          </a:p>
        </p:txBody>
      </p:sp>
      <p:pic>
        <p:nvPicPr>
          <p:cNvPr id="1026" name="Picture 2" descr="C:\Users\mzorrilla\Dropbox\MediaScape\logo\MediaScape_2v2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2359" y="4610341"/>
            <a:ext cx="944176" cy="968050"/>
          </a:xfrm>
          <a:prstGeom prst="rect">
            <a:avLst/>
          </a:prstGeom>
          <a:noFill/>
        </p:spPr>
      </p:pic>
      <p:pic>
        <p:nvPicPr>
          <p:cNvPr id="1027" name="Picture 3" descr="C:\Users\mzorrilla\Dropbox\MediaScape\logo\MediaScape_1v2.png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180" y="769144"/>
            <a:ext cx="4810125" cy="1017588"/>
          </a:xfrm>
          <a:prstGeom prst="rect">
            <a:avLst/>
          </a:prstGeom>
          <a:noFill/>
        </p:spPr>
      </p:pic>
      <p:sp>
        <p:nvSpPr>
          <p:cNvPr id="10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358585" y="2012148"/>
            <a:ext cx="5659883" cy="1187866"/>
          </a:xfrm>
          <a:ln algn="ctr"/>
        </p:spPr>
        <p:txBody>
          <a:bodyPr anchor="b"/>
          <a:lstStyle>
            <a:lvl1pPr algn="ctr" eaLnBrk="1" hangingPunct="1">
              <a:lnSpc>
                <a:spcPct val="75000"/>
              </a:lnSpc>
              <a:tabLst>
                <a:tab pos="1435100" algn="l"/>
              </a:tabLst>
              <a:defRPr sz="3600" b="0" smtClean="0">
                <a:solidFill>
                  <a:srgbClr val="0E1013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20896866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66699" y="138113"/>
            <a:ext cx="5038725" cy="554037"/>
          </a:xfrm>
        </p:spPr>
        <p:txBody>
          <a:bodyPr/>
          <a:lstStyle>
            <a:lvl1pPr>
              <a:lnSpc>
                <a:spcPts val="2400"/>
              </a:lnSpc>
              <a:defRPr/>
            </a:lvl1pPr>
          </a:lstStyle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6700" y="1104900"/>
            <a:ext cx="8670925" cy="5262563"/>
          </a:xfrm>
        </p:spPr>
        <p:txBody>
          <a:bodyPr/>
          <a:lstStyle>
            <a:lvl1pPr marL="257175" indent="-257175">
              <a:defRPr/>
            </a:lvl1pPr>
            <a:lvl5pPr marL="1792288" indent="-125413">
              <a:buFont typeface="Arial" pitchFamily="34" charset="0"/>
              <a:buChar char="•"/>
              <a:defRPr sz="1100">
                <a:latin typeface="Calibri" pitchFamily="34" charset="0"/>
                <a:cs typeface="Calibri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35243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9.png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7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Relationship Id="rId22" Type="http://schemas.openxmlformats.org/officeDocument/2006/relationships/image" Target="../media/image10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116013" y="197768"/>
            <a:ext cx="75707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l-GR" smtClean="0"/>
              <a:t>Click to edit Master title style</a:t>
            </a:r>
            <a:endParaRPr lang="es-ES" altLang="el-G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39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l-GR" smtClean="0"/>
              <a:t>Click to edit Master text styles</a:t>
            </a:r>
          </a:p>
          <a:p>
            <a:pPr lvl="1"/>
            <a:r>
              <a:rPr lang="en-US" altLang="el-GR" smtClean="0"/>
              <a:t>Second level</a:t>
            </a:r>
          </a:p>
          <a:p>
            <a:pPr lvl="2"/>
            <a:r>
              <a:rPr lang="en-US" altLang="el-GR" smtClean="0"/>
              <a:t>Third level</a:t>
            </a:r>
          </a:p>
          <a:p>
            <a:pPr lvl="3"/>
            <a:r>
              <a:rPr lang="en-US" altLang="el-GR" smtClean="0"/>
              <a:t>Fourth level</a:t>
            </a:r>
          </a:p>
          <a:p>
            <a:pPr lvl="4"/>
            <a:r>
              <a:rPr lang="en-US" altLang="el-GR" smtClean="0"/>
              <a:t>Fifth level</a:t>
            </a:r>
            <a:endParaRPr lang="es-ES" altLang="el-G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1584" y="138113"/>
            <a:ext cx="14135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0F67BC6-F5F9-40B5-8BE7-7BF12CFAA92F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7" name="Rectangle 6"/>
          <p:cNvSpPr/>
          <p:nvPr userDrawn="1"/>
        </p:nvSpPr>
        <p:spPr>
          <a:xfrm>
            <a:off x="251520" y="6191498"/>
            <a:ext cx="8783960" cy="5762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Rectangle 7"/>
          <p:cNvSpPr/>
          <p:nvPr userDrawn="1"/>
        </p:nvSpPr>
        <p:spPr>
          <a:xfrm>
            <a:off x="257330" y="451022"/>
            <a:ext cx="8229600" cy="6185647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 w="6350"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5364088" y="0"/>
            <a:ext cx="3744416" cy="62393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37" name="Picture 9" descr="P-REACT logo.png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88640"/>
            <a:ext cx="1258887" cy="81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6" descr="\\mambo\Areas\V7\transferencia\MARKETING\Base de logos\Vicomtech\2012 Vicomtech Nueva imagen\Vicomtech-ik4_150ppp (1).png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42" y="6358185"/>
            <a:ext cx="915988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1" descr="\\mambo\Areas\V7\transferencia\MARKETING\Base de logos\Otros Logos\P-React\KEMEA.jpg"/>
          <p:cNvPicPr>
            <a:picLocks noChangeAspect="1" noChangeArrowheads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806" y="6239123"/>
            <a:ext cx="10160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0" name="Picture 13" descr="\\mambo\Areas\V7\transferencia\MARKETING\Base de logos\Otros Logos\P-React\LogoKinesense_whithoutWebadress.png"/>
          <p:cNvPicPr>
            <a:picLocks noChangeAspect="1" noChangeArrowheads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292" y="6435973"/>
            <a:ext cx="993775" cy="13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1" name="Picture 14" descr="\\mambo\Areas\V7\transferencia\MARKETING\Base de logos\Otros Logos\P-React\aditess_logofinal.jpg"/>
          <p:cNvPicPr>
            <a:picLocks noChangeAspect="1" noChangeArrowheads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792" y="6204198"/>
            <a:ext cx="44291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2" name="Picture 15" descr="\\mambo\Areas\V7\transferencia\MARKETING\Base de logos\Otros Logos\P-React\FINT_LOGO.PNG"/>
          <p:cNvPicPr>
            <a:picLocks noChangeAspect="1" noChangeArrowheads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5855" y="6223248"/>
            <a:ext cx="101917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http://p-react.eu/wp-content/uploads/SRM.png"/>
          <p:cNvPicPr>
            <a:picLocks noChangeAspect="1" noChangeArrowheads="1"/>
          </p:cNvPicPr>
          <p:nvPr userDrawn="1"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75" b="10617"/>
          <a:stretch/>
        </p:blipFill>
        <p:spPr bwMode="auto">
          <a:xfrm>
            <a:off x="6263680" y="6223248"/>
            <a:ext cx="943769" cy="63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16416" y="6525344"/>
            <a:ext cx="7654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AD1674-097C-4530-A419-21227F9C3AF4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  <p:cxnSp>
        <p:nvCxnSpPr>
          <p:cNvPr id="18" name="Connettore 1 17"/>
          <p:cNvCxnSpPr/>
          <p:nvPr userDrawn="1"/>
        </p:nvCxnSpPr>
        <p:spPr>
          <a:xfrm>
            <a:off x="107504" y="1124744"/>
            <a:ext cx="88924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ttore 1 18"/>
          <p:cNvCxnSpPr/>
          <p:nvPr userDrawn="1"/>
        </p:nvCxnSpPr>
        <p:spPr>
          <a:xfrm>
            <a:off x="144016" y="6165304"/>
            <a:ext cx="88924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 noChangeArrowheads="1"/>
          </p:cNvPicPr>
          <p:nvPr userDrawn="1"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2130" y="6310418"/>
            <a:ext cx="1429767" cy="425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867066-2293-4B24-A686-5E7A6ED69B71}" type="datetimeFigureOut">
              <a:rPr lang="it-IT" smtClean="0"/>
              <a:t>29/03/2016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/>
          <p:cNvPicPr preferRelativeResize="0">
            <a:picLocks noChangeAspect="1" noChangeArrowheads="1"/>
          </p:cNvPicPr>
          <p:nvPr/>
        </p:nvPicPr>
        <p:blipFill>
          <a:blip r:embed="rId4" cstate="print">
            <a:lum bright="16000"/>
          </a:blip>
          <a:srcRect/>
          <a:stretch>
            <a:fillRect/>
          </a:stretch>
        </p:blipFill>
        <p:spPr bwMode="auto">
          <a:xfrm>
            <a:off x="0" y="6330081"/>
            <a:ext cx="9144000" cy="534987"/>
          </a:xfrm>
          <a:prstGeom prst="rect">
            <a:avLst/>
          </a:prstGeom>
          <a:solidFill>
            <a:schemeClr val="accent1"/>
          </a:solidFill>
          <a:ln w="2857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6700" y="1066800"/>
            <a:ext cx="8670925" cy="544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Cliquez pour modifier les styles du texte du masque</a:t>
            </a:r>
          </a:p>
          <a:p>
            <a:pPr lvl="1"/>
            <a:r>
              <a:rPr lang="en-GB" noProof="0" smtClean="0"/>
              <a:t>Deuxième niveau</a:t>
            </a:r>
          </a:p>
          <a:p>
            <a:pPr lvl="2"/>
            <a:r>
              <a:rPr lang="en-GB" noProof="0" smtClean="0"/>
              <a:t>Troisième niveau</a:t>
            </a:r>
          </a:p>
          <a:p>
            <a:pPr lvl="3"/>
            <a:r>
              <a:rPr lang="en-GB" noProof="0" smtClean="0"/>
              <a:t>Quatrième niveau</a:t>
            </a:r>
          </a:p>
        </p:txBody>
      </p:sp>
      <p:pic>
        <p:nvPicPr>
          <p:cNvPr id="1029" name="Picture 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2700"/>
            <a:ext cx="9137650" cy="9429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1030" name="Espace réservé du numéro de diapositive 1"/>
          <p:cNvSpPr txBox="1">
            <a:spLocks/>
          </p:cNvSpPr>
          <p:nvPr/>
        </p:nvSpPr>
        <p:spPr bwMode="auto">
          <a:xfrm>
            <a:off x="8231981" y="6376988"/>
            <a:ext cx="41195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fld id="{9532C5FA-D990-469E-9670-061FE2F2DDE6}" type="slidenum">
              <a:rPr lang="en-GB" sz="1200" b="1" smtClean="0">
                <a:solidFill>
                  <a:srgbClr val="FFFFFF"/>
                </a:solidFill>
                <a:latin typeface="Arial" charset="0"/>
              </a:rPr>
              <a:pPr algn="ctr"/>
              <a:t>‹#›</a:t>
            </a:fld>
            <a:endParaRPr lang="en-GB" sz="1200" b="1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03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66700" y="138113"/>
            <a:ext cx="503872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Cliquez pour modifier le style du titre</a:t>
            </a:r>
          </a:p>
        </p:txBody>
      </p:sp>
      <p:pic>
        <p:nvPicPr>
          <p:cNvPr id="1032" name="Picture 8" descr="C:\Users\mzorrilla\Dropbox\MediaScape\logo\MediaScape_2v2.png"/>
          <p:cNvPicPr>
            <a:picLocks noChangeAspect="1" noChangeArrowheads="1"/>
          </p:cNvPicPr>
          <p:nvPr/>
        </p:nvPicPr>
        <p:blipFill>
          <a:blip r:embed="rId6" cstate="print"/>
          <a:srcRect b="19280"/>
          <a:stretch>
            <a:fillRect/>
          </a:stretch>
        </p:blipFill>
        <p:spPr bwMode="auto">
          <a:xfrm>
            <a:off x="7393664" y="6194098"/>
            <a:ext cx="767293" cy="635016"/>
          </a:xfrm>
          <a:prstGeom prst="rect">
            <a:avLst/>
          </a:prstGeom>
          <a:noFill/>
        </p:spPr>
      </p:pic>
      <p:pic>
        <p:nvPicPr>
          <p:cNvPr id="1033" name="Picture 9" descr="C:\Users\mzorrilla\Dropbox\MediaScape\logo\MediaScape_1v2.png"/>
          <p:cNvPicPr>
            <a:picLocks noChangeAspect="1" noChangeArrowheads="1"/>
          </p:cNvPicPr>
          <p:nvPr/>
        </p:nvPicPr>
        <p:blipFill>
          <a:blip r:embed="rId7" cstate="print"/>
          <a:srcRect l="27654" t="25565" b="44772"/>
          <a:stretch>
            <a:fillRect/>
          </a:stretch>
        </p:blipFill>
        <p:spPr bwMode="auto">
          <a:xfrm>
            <a:off x="62147" y="6489181"/>
            <a:ext cx="3305682" cy="286665"/>
          </a:xfrm>
          <a:prstGeom prst="rect">
            <a:avLst/>
          </a:prstGeom>
          <a:noFill/>
        </p:spPr>
      </p:pic>
      <p:pic>
        <p:nvPicPr>
          <p:cNvPr id="1034" name="Picture 10" descr="C:\Users\mzorrilla\Dropbox\MediaScape\logo\MediaScape_1v2.png"/>
          <p:cNvPicPr>
            <a:picLocks noChangeAspect="1" noChangeArrowheads="1"/>
          </p:cNvPicPr>
          <p:nvPr/>
        </p:nvPicPr>
        <p:blipFill>
          <a:blip r:embed="rId7" cstate="print"/>
          <a:srcRect l="28234" t="58112" r="16469" b="23060"/>
          <a:stretch>
            <a:fillRect/>
          </a:stretch>
        </p:blipFill>
        <p:spPr bwMode="auto">
          <a:xfrm>
            <a:off x="1518080" y="6615332"/>
            <a:ext cx="2526668" cy="181955"/>
          </a:xfrm>
          <a:prstGeom prst="rect">
            <a:avLst/>
          </a:prstGeom>
          <a:noFill/>
        </p:spPr>
      </p:pic>
      <p:pic>
        <p:nvPicPr>
          <p:cNvPr id="1035" name="Picture 11" descr="C:\Users\mzorrilla\Dropbox\MediaScape\logo\MediaScape_1v2.png"/>
          <p:cNvPicPr>
            <a:picLocks noChangeAspect="1" noChangeArrowheads="1"/>
          </p:cNvPicPr>
          <p:nvPr/>
        </p:nvPicPr>
        <p:blipFill>
          <a:blip r:embed="rId7" cstate="print"/>
          <a:srcRect l="27680" t="76079"/>
          <a:stretch>
            <a:fillRect/>
          </a:stretch>
        </p:blipFill>
        <p:spPr bwMode="auto">
          <a:xfrm>
            <a:off x="4009277" y="6589419"/>
            <a:ext cx="3304493" cy="2311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79950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</p:sldLayoutIdLst>
  <p:hf sldNum="0" hdr="0" dt="0"/>
  <p:txStyles>
    <p:titleStyle>
      <a:lvl1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lang="fr-FR" sz="2400" b="1">
          <a:solidFill>
            <a:schemeClr val="bg1"/>
          </a:solidFill>
          <a:latin typeface="Calibri" pitchFamily="34" charset="0"/>
          <a:ea typeface="Calibri" pitchFamily="34" charset="0"/>
          <a:cs typeface="Calibri" pitchFamily="34" charset="0"/>
        </a:defRPr>
      </a:lvl1pPr>
      <a:lvl2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Calibri" pitchFamily="34" charset="0"/>
          <a:ea typeface="Calibri" pitchFamily="34" charset="0"/>
          <a:cs typeface="Calibri" pitchFamily="34" charset="0"/>
        </a:defRPr>
      </a:lvl2pPr>
      <a:lvl3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Calibri" pitchFamily="34" charset="0"/>
          <a:ea typeface="Calibri" pitchFamily="34" charset="0"/>
          <a:cs typeface="Calibri" pitchFamily="34" charset="0"/>
        </a:defRPr>
      </a:lvl3pPr>
      <a:lvl4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Calibri" pitchFamily="34" charset="0"/>
          <a:ea typeface="Calibri" pitchFamily="34" charset="0"/>
          <a:cs typeface="Calibri" pitchFamily="34" charset="0"/>
        </a:defRPr>
      </a:lvl4pPr>
      <a:lvl5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Calibri" pitchFamily="34" charset="0"/>
          <a:ea typeface="Calibri" pitchFamily="34" charset="0"/>
          <a:cs typeface="Calibri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0"/>
        </a:spcBef>
        <a:spcAft>
          <a:spcPts val="600"/>
        </a:spcAft>
        <a:buSzPct val="100000"/>
        <a:buFont typeface="Arial" charset="0"/>
        <a:buChar char="●"/>
        <a:defRPr sz="2000">
          <a:solidFill>
            <a:srgbClr val="0E1013"/>
          </a:solidFill>
          <a:latin typeface="Calibri" pitchFamily="34" charset="0"/>
          <a:ea typeface="Calibri" pitchFamily="34" charset="0"/>
          <a:cs typeface="Calibri" pitchFamily="34" charset="0"/>
        </a:defRPr>
      </a:lvl1pPr>
      <a:lvl2pPr marL="631825" indent="-285750" algn="l" rtl="0" eaLnBrk="1" fontAlgn="base" hangingPunct="1">
        <a:spcBef>
          <a:spcPct val="0"/>
        </a:spcBef>
        <a:spcAft>
          <a:spcPts val="300"/>
        </a:spcAft>
        <a:buSzPct val="115000"/>
        <a:buFont typeface="Arial" charset="0"/>
        <a:buChar char="●"/>
        <a:defRPr sz="1600">
          <a:solidFill>
            <a:srgbClr val="0B4865"/>
          </a:solidFill>
          <a:latin typeface="Calibri" pitchFamily="34" charset="0"/>
          <a:ea typeface="Calibri" pitchFamily="34" charset="0"/>
          <a:cs typeface="Calibri" pitchFamily="34" charset="0"/>
        </a:defRPr>
      </a:lvl2pPr>
      <a:lvl3pPr marL="989013" indent="-268288" algn="l" defTabSz="985838" rtl="0" eaLnBrk="1" fontAlgn="base" hangingPunct="1">
        <a:spcBef>
          <a:spcPct val="0"/>
        </a:spcBef>
        <a:spcAft>
          <a:spcPts val="300"/>
        </a:spcAft>
        <a:buClr>
          <a:srgbClr val="B2B2B2"/>
        </a:buClr>
        <a:buFont typeface="Arial" charset="0"/>
        <a:buChar char="●"/>
        <a:defRPr sz="1400">
          <a:solidFill>
            <a:srgbClr val="808080"/>
          </a:solidFill>
          <a:latin typeface="Calibri" pitchFamily="34" charset="0"/>
          <a:ea typeface="Calibri" pitchFamily="34" charset="0"/>
          <a:cs typeface="Calibri" pitchFamily="34" charset="0"/>
        </a:defRPr>
      </a:lvl3pPr>
      <a:lvl4pPr marL="1519238" indent="-366713" algn="l" rtl="0" eaLnBrk="1" fontAlgn="base" hangingPunct="1">
        <a:spcBef>
          <a:spcPct val="0"/>
        </a:spcBef>
        <a:spcAft>
          <a:spcPct val="0"/>
        </a:spcAft>
        <a:buClr>
          <a:srgbClr val="89D3F1"/>
        </a:buClr>
        <a:buSzPct val="120000"/>
        <a:buFont typeface="Arial" charset="0"/>
        <a:buChar char="●"/>
        <a:defRPr sz="1200">
          <a:solidFill>
            <a:srgbClr val="0099CC"/>
          </a:solidFill>
          <a:latin typeface="Calibri" pitchFamily="34" charset="0"/>
          <a:ea typeface="Calibri" pitchFamily="34" charset="0"/>
          <a:cs typeface="Calibri" pitchFamily="34" charset="0"/>
        </a:defRPr>
      </a:lvl4pPr>
      <a:lvl5pPr marL="2544763" indent="-3810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Calibri" pitchFamily="34" charset="0"/>
          <a:cs typeface="Calibri" pitchFamily="34" charset="0"/>
        </a:defRPr>
      </a:lvl5pPr>
      <a:lvl6pPr marL="3001963" indent="-3810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3459163" indent="-3810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916363" indent="-3810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4373563" indent="-3810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pc@p-react.eu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tc@p-react.eu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p-react.eu/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linkedin.com/groups?gid=8175906" TargetMode="External"/><Relationship Id="rId4" Type="http://schemas.openxmlformats.org/officeDocument/2006/relationships/hyperlink" Target="mailto:contact@p-react.e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>
          <a:xfrm>
            <a:off x="757808" y="1628800"/>
            <a:ext cx="7772400" cy="1470025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es-ES" altLang="el-GR" b="1" dirty="0" smtClean="0"/>
              <a:t>P-REACT</a:t>
            </a:r>
            <a:br>
              <a:rPr lang="es-ES" altLang="el-GR" b="1" dirty="0" smtClean="0"/>
            </a:br>
            <a:r>
              <a:rPr lang="es-ES" altLang="el-GR" b="1" dirty="0" smtClean="0"/>
              <a:t>Project </a:t>
            </a:r>
            <a:r>
              <a:rPr lang="es-ES" altLang="el-GR" b="1" dirty="0" err="1" smtClean="0"/>
              <a:t>Overview</a:t>
            </a:r>
            <a:endParaRPr lang="es-ES" altLang="el-GR" b="1" dirty="0" smtClean="0"/>
          </a:p>
        </p:txBody>
      </p:sp>
      <p:sp>
        <p:nvSpPr>
          <p:cNvPr id="6" name="Date Placeholder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4439433-E471-41CB-81BE-85E200658466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pic>
        <p:nvPicPr>
          <p:cNvPr id="3077" name="Picture 4" descr="P-REACT logo.png"/>
          <p:cNvPicPr>
            <a:picLocks noChangeAspect="1"/>
          </p:cNvPicPr>
          <p:nvPr/>
        </p:nvPicPr>
        <p:blipFill>
          <a:blip r:embed="rId2" cstate="print"/>
          <a:srcRect b="37038"/>
          <a:stretch>
            <a:fillRect/>
          </a:stretch>
        </p:blipFill>
        <p:spPr bwMode="auto">
          <a:xfrm>
            <a:off x="5724128" y="3884935"/>
            <a:ext cx="2986087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6 - Υπότιτλος"/>
          <p:cNvSpPr>
            <a:spLocks noGrp="1"/>
          </p:cNvSpPr>
          <p:nvPr>
            <p:ph type="subTitle" idx="1"/>
          </p:nvPr>
        </p:nvSpPr>
        <p:spPr>
          <a:xfrm>
            <a:off x="251520" y="3284984"/>
            <a:ext cx="7776864" cy="2664296"/>
          </a:xfrm>
        </p:spPr>
        <p:txBody>
          <a:bodyPr/>
          <a:lstStyle/>
          <a:p>
            <a:pPr algn="l"/>
            <a:endParaRPr lang="en-US" sz="2400" i="1" u="sng" dirty="0" smtClean="0"/>
          </a:p>
          <a:p>
            <a:pPr algn="l"/>
            <a:r>
              <a:rPr lang="en-US" sz="2400" i="1" u="sng" dirty="0" smtClean="0"/>
              <a:t>Project Coordination</a:t>
            </a:r>
            <a:r>
              <a:rPr lang="en-US" sz="2400" dirty="0" smtClean="0"/>
              <a:t>: Juan </a:t>
            </a:r>
            <a:r>
              <a:rPr lang="en-US" sz="2400" dirty="0" err="1" smtClean="0"/>
              <a:t>Arraiza</a:t>
            </a:r>
            <a:endParaRPr lang="en-US" sz="2400" dirty="0" smtClean="0"/>
          </a:p>
          <a:p>
            <a:pPr algn="l"/>
            <a:r>
              <a:rPr lang="en-US" sz="2400" dirty="0" smtClean="0"/>
              <a:t>E-mail: </a:t>
            </a:r>
            <a:r>
              <a:rPr lang="en-US" sz="2400" dirty="0" smtClean="0">
                <a:hlinkClick r:id="rId3"/>
              </a:rPr>
              <a:t>pc@p-react.eu</a:t>
            </a:r>
            <a:endParaRPr lang="en-US" sz="2400" dirty="0" smtClean="0"/>
          </a:p>
          <a:p>
            <a:pPr algn="l"/>
            <a:r>
              <a:rPr lang="es-ES" sz="2400" i="1" u="sng" dirty="0" err="1" smtClean="0"/>
              <a:t>Technical</a:t>
            </a:r>
            <a:r>
              <a:rPr lang="es-ES" sz="2400" i="1" u="sng" dirty="0" smtClean="0"/>
              <a:t> </a:t>
            </a:r>
            <a:r>
              <a:rPr lang="es-ES" sz="2400" i="1" u="sng" dirty="0" err="1" smtClean="0"/>
              <a:t>Coordination</a:t>
            </a:r>
            <a:r>
              <a:rPr lang="es-ES" sz="2400" dirty="0" smtClean="0"/>
              <a:t>: Mark </a:t>
            </a:r>
            <a:r>
              <a:rPr lang="es-ES" sz="2400" dirty="0" err="1" smtClean="0"/>
              <a:t>Sugrue</a:t>
            </a:r>
            <a:endParaRPr lang="es-ES" sz="2400" dirty="0" smtClean="0"/>
          </a:p>
          <a:p>
            <a:pPr algn="l"/>
            <a:r>
              <a:rPr lang="es-ES" sz="2400" dirty="0" smtClean="0"/>
              <a:t>Email: </a:t>
            </a:r>
            <a:r>
              <a:rPr lang="en-GB" sz="2400" dirty="0" smtClean="0">
                <a:hlinkClick r:id="rId4"/>
              </a:rPr>
              <a:t>tc@p-react.eu</a:t>
            </a:r>
            <a:r>
              <a:rPr lang="en-GB" sz="2400" dirty="0" smtClean="0"/>
              <a:t> </a:t>
            </a:r>
            <a:endParaRPr lang="es-ES" sz="2400" dirty="0" smtClean="0"/>
          </a:p>
          <a:p>
            <a:endParaRPr lang="en-US" sz="2400" dirty="0"/>
          </a:p>
          <a:p>
            <a:endParaRPr lang="el-GR" sz="2400" dirty="0"/>
          </a:p>
        </p:txBody>
      </p:sp>
    </p:spTree>
    <p:extLst>
      <p:ext uri="{BB962C8B-B14F-4D97-AF65-F5344CB8AC3E}">
        <p14:creationId xmlns:p14="http://schemas.microsoft.com/office/powerpoint/2010/main" val="132130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Table Of Contents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398963"/>
          </a:xfrm>
        </p:spPr>
        <p:txBody>
          <a:bodyPr/>
          <a:lstStyle/>
          <a:p>
            <a:r>
              <a:rPr lang="en-GB" sz="2800" dirty="0" smtClean="0"/>
              <a:t>Introduction </a:t>
            </a:r>
            <a:r>
              <a:rPr lang="en-GB" sz="2800" dirty="0" smtClean="0"/>
              <a:t>to the P-REACT project</a:t>
            </a:r>
            <a:endParaRPr lang="en-GB" sz="2800" dirty="0" smtClean="0">
              <a:solidFill>
                <a:srgbClr val="FF0000"/>
              </a:solidFill>
            </a:endParaRPr>
          </a:p>
          <a:p>
            <a:r>
              <a:rPr lang="en-GB" sz="2800" dirty="0"/>
              <a:t>Key message</a:t>
            </a:r>
            <a:endParaRPr lang="en-GB" sz="2800" dirty="0">
              <a:solidFill>
                <a:srgbClr val="FF0000"/>
              </a:solidFill>
            </a:endParaRPr>
          </a:p>
          <a:p>
            <a:r>
              <a:rPr lang="en-GB" sz="2800" dirty="0" smtClean="0"/>
              <a:t>Introduction </a:t>
            </a:r>
            <a:r>
              <a:rPr lang="en-GB" sz="2800" dirty="0"/>
              <a:t>to t</a:t>
            </a:r>
            <a:r>
              <a:rPr lang="en-GB" sz="2800" dirty="0" smtClean="0"/>
              <a:t>he P-REACT solution</a:t>
            </a:r>
            <a:endParaRPr lang="en-GB" sz="2800" dirty="0" smtClean="0">
              <a:solidFill>
                <a:srgbClr val="FF0000"/>
              </a:solidFill>
            </a:endParaRPr>
          </a:p>
          <a:p>
            <a:r>
              <a:rPr lang="en-GB" sz="2800" dirty="0" smtClean="0"/>
              <a:t>P-REACT use cases</a:t>
            </a:r>
            <a:endParaRPr lang="en-GB" sz="2800" dirty="0" smtClean="0">
              <a:solidFill>
                <a:srgbClr val="FF0000"/>
              </a:solidFill>
            </a:endParaRPr>
          </a:p>
          <a:p>
            <a:r>
              <a:rPr lang="en-GB" sz="2800" dirty="0" smtClean="0"/>
              <a:t>Social, Ethical, Legal, and Privacy </a:t>
            </a:r>
            <a:r>
              <a:rPr lang="en-GB" sz="2800" dirty="0" smtClean="0"/>
              <a:t>aspects</a:t>
            </a:r>
            <a:endParaRPr lang="en-GB" sz="2800" dirty="0" smtClean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300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P-REACT project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40768"/>
            <a:ext cx="5580112" cy="4398963"/>
          </a:xfrm>
        </p:spPr>
        <p:txBody>
          <a:bodyPr/>
          <a:lstStyle/>
          <a:p>
            <a:pPr>
              <a:lnSpc>
                <a:spcPts val="3000"/>
              </a:lnSpc>
            </a:pPr>
            <a:r>
              <a:rPr lang="en-GB" sz="2800" dirty="0" smtClean="0"/>
              <a:t>Some basic figures and key aspects:</a:t>
            </a:r>
          </a:p>
          <a:p>
            <a:pPr lvl="1">
              <a:lnSpc>
                <a:spcPts val="3000"/>
              </a:lnSpc>
            </a:pPr>
            <a:r>
              <a:rPr lang="en-GB" dirty="0"/>
              <a:t>7 partners from 6 countries</a:t>
            </a:r>
          </a:p>
          <a:p>
            <a:pPr lvl="1">
              <a:lnSpc>
                <a:spcPts val="3000"/>
              </a:lnSpc>
            </a:pPr>
            <a:r>
              <a:rPr lang="en-GB" dirty="0" smtClean="0"/>
              <a:t>2 years project (April’14 – March’16)</a:t>
            </a:r>
          </a:p>
          <a:p>
            <a:pPr lvl="1">
              <a:lnSpc>
                <a:spcPts val="3000"/>
              </a:lnSpc>
            </a:pPr>
            <a:r>
              <a:rPr lang="en-GB" dirty="0" smtClean="0"/>
              <a:t>1.9 M Euros total budget (</a:t>
            </a:r>
            <a:r>
              <a:rPr lang="en-GB" i="1" dirty="0" smtClean="0"/>
              <a:t>1.5 M Euros EU funding</a:t>
            </a:r>
            <a:r>
              <a:rPr lang="en-GB" dirty="0" smtClean="0"/>
              <a:t>)</a:t>
            </a:r>
            <a:endParaRPr lang="en-GB" dirty="0"/>
          </a:p>
          <a:p>
            <a:pPr lvl="1">
              <a:lnSpc>
                <a:spcPts val="3000"/>
              </a:lnSpc>
            </a:pPr>
            <a:r>
              <a:rPr lang="en-GB" dirty="0" smtClean="0"/>
              <a:t>11 members in the End-user advisory board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3</a:t>
            </a:fld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7" y="3861048"/>
            <a:ext cx="2880321" cy="192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0191" y="1180187"/>
            <a:ext cx="3138411" cy="260885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26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92D050">
                        <a:alpha val="10001"/>
                      </a:srgbClr>
                    </a:gs>
                    <a:gs pos="100000">
                      <a:srgbClr val="00B0F0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7256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Message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124744"/>
            <a:ext cx="8928992" cy="5040560"/>
          </a:xfrm>
        </p:spPr>
        <p:txBody>
          <a:bodyPr/>
          <a:lstStyle/>
          <a:p>
            <a:r>
              <a:rPr lang="en-GB" dirty="0" smtClean="0"/>
              <a:t>P-REACT is… a novel surveillance system… NOT yet another CCTV system</a:t>
            </a:r>
          </a:p>
          <a:p>
            <a:pPr lvl="1">
              <a:lnSpc>
                <a:spcPts val="2800"/>
              </a:lnSpc>
            </a:pPr>
            <a:r>
              <a:rPr lang="en-GB" b="1" dirty="0" smtClean="0"/>
              <a:t>Interoperable</a:t>
            </a:r>
            <a:r>
              <a:rPr lang="en-GB" dirty="0" smtClean="0"/>
              <a:t> (no vendor lock-in), modular, flexible, scalable, dynamically configurable, low-cost, …</a:t>
            </a:r>
          </a:p>
          <a:p>
            <a:pPr lvl="1">
              <a:lnSpc>
                <a:spcPts val="2800"/>
              </a:lnSpc>
            </a:pPr>
            <a:r>
              <a:rPr lang="en-GB" dirty="0"/>
              <a:t>Distributed between a </a:t>
            </a:r>
            <a:r>
              <a:rPr lang="en-GB" b="1" dirty="0"/>
              <a:t>local embedded platform </a:t>
            </a:r>
            <a:r>
              <a:rPr lang="en-GB" dirty="0"/>
              <a:t>(on-site) and a </a:t>
            </a:r>
            <a:r>
              <a:rPr lang="en-GB" b="1" dirty="0"/>
              <a:t>central service </a:t>
            </a:r>
            <a:r>
              <a:rPr lang="en-GB" dirty="0"/>
              <a:t>(cloud)…</a:t>
            </a:r>
          </a:p>
          <a:p>
            <a:pPr lvl="1">
              <a:lnSpc>
                <a:spcPts val="2800"/>
              </a:lnSpc>
            </a:pPr>
            <a:r>
              <a:rPr lang="en-GB" dirty="0" smtClean="0"/>
              <a:t>Combines </a:t>
            </a:r>
            <a:r>
              <a:rPr lang="en-GB" b="1" dirty="0" smtClean="0"/>
              <a:t>multi-sensor technologies </a:t>
            </a:r>
            <a:r>
              <a:rPr lang="en-GB" dirty="0" smtClean="0"/>
              <a:t>(video, depth, and audio analytics) focused on </a:t>
            </a:r>
            <a:r>
              <a:rPr lang="en-GB" b="1" dirty="0" smtClean="0"/>
              <a:t>prevention and early detection of petty crime</a:t>
            </a:r>
            <a:r>
              <a:rPr lang="en-GB" dirty="0" smtClean="0"/>
              <a:t>s (aka volume crimes)</a:t>
            </a:r>
          </a:p>
          <a:p>
            <a:pPr lvl="1">
              <a:lnSpc>
                <a:spcPts val="2800"/>
              </a:lnSpc>
            </a:pPr>
            <a:r>
              <a:rPr lang="en-GB" dirty="0" smtClean="0"/>
              <a:t>Advanced prototype (</a:t>
            </a:r>
            <a:r>
              <a:rPr lang="en-GB" b="1" dirty="0" smtClean="0"/>
              <a:t>ready to go to market before EOY 2016</a:t>
            </a:r>
            <a:r>
              <a:rPr lang="en-GB" dirty="0" smtClean="0"/>
              <a:t>)</a:t>
            </a:r>
          </a:p>
          <a:p>
            <a:pPr lvl="1">
              <a:lnSpc>
                <a:spcPts val="2800"/>
              </a:lnSpc>
            </a:pPr>
            <a:r>
              <a:rPr lang="en-GB" b="1" dirty="0" smtClean="0"/>
              <a:t>Societal, ethical, legal, and privacy friendly</a:t>
            </a:r>
            <a:endParaRPr lang="en-GB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7553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</a:t>
            </a:r>
            <a:r>
              <a:rPr lang="en-GB" dirty="0" smtClean="0"/>
              <a:t>he P-REACT solution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5</a:t>
            </a:fld>
            <a:endParaRPr lang="es-ES"/>
          </a:p>
        </p:txBody>
      </p:sp>
      <p:sp>
        <p:nvSpPr>
          <p:cNvPr id="6" name="AutoShape 2" descr="https://mail.google.com/mail/u/0/?ui=2&amp;ik=f54bd1ac21&amp;view=fimg&amp;th=153c200e06d4e953&amp;attid=0.1&amp;disp=emb&amp;attbid=ANGjdJ-AZAeu64sHV98V0oyqoTJYAUn5WhGAeQXBo5yHGovTQ1I86Joe4v2q9MtO8NCpjS8IXNSkvuX2Ub3jblRIYZc-SJI-qc4WiYNPUedAu_OFa8SD4fxgx3R3nN4&amp;sz=w4222-h3168&amp;ats=1459248896928&amp;rm=153c200e06d4e953&amp;zw&amp;atsh=1"/>
          <p:cNvSpPr>
            <a:spLocks noChangeAspect="1" noChangeArrowheads="1"/>
          </p:cNvSpPr>
          <p:nvPr/>
        </p:nvSpPr>
        <p:spPr bwMode="auto">
          <a:xfrm>
            <a:off x="155575" y="-7239000"/>
            <a:ext cx="20107275" cy="1508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268760"/>
            <a:ext cx="6480720" cy="4862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6195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</a:t>
            </a:r>
            <a:r>
              <a:rPr lang="en-GB" dirty="0" smtClean="0"/>
              <a:t>he P-REACT USE CASES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6</a:t>
            </a:fld>
            <a:endParaRPr lang="es-ES"/>
          </a:p>
        </p:txBody>
      </p:sp>
      <p:sp>
        <p:nvSpPr>
          <p:cNvPr id="3" name="TextBox 2"/>
          <p:cNvSpPr txBox="1"/>
          <p:nvPr/>
        </p:nvSpPr>
        <p:spPr>
          <a:xfrm>
            <a:off x="323528" y="1412776"/>
            <a:ext cx="842493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Time and resources were limited </a:t>
            </a:r>
            <a:r>
              <a:rPr lang="en-GB" sz="2800" dirty="0" smtClean="0"/>
              <a:t>so in order to decide which use cases we were going to implement in the P-REACT project we: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Conducted </a:t>
            </a:r>
            <a:r>
              <a:rPr lang="en-GB" sz="2800" b="1" dirty="0" smtClean="0"/>
              <a:t>several end-user workshops </a:t>
            </a:r>
            <a:r>
              <a:rPr lang="en-GB" sz="2800" dirty="0" smtClean="0"/>
              <a:t>to identify a list of nineteen use cases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Analysed the </a:t>
            </a:r>
            <a:r>
              <a:rPr lang="en-GB" sz="2800" b="1" dirty="0" smtClean="0"/>
              <a:t>technical feasibility 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b="1" dirty="0" smtClean="0"/>
              <a:t>Decided</a:t>
            </a:r>
            <a:r>
              <a:rPr lang="en-GB" sz="2800" dirty="0" smtClean="0"/>
              <a:t> which ones we were going to do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31640" y="4777636"/>
            <a:ext cx="13723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Fighting</a:t>
            </a:r>
            <a:endParaRPr lang="en-GB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9618" y="5426060"/>
            <a:ext cx="22669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Bag Snatching</a:t>
            </a:r>
            <a:endParaRPr lang="en-GB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75856" y="4679087"/>
            <a:ext cx="30787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Break-in (intrusion)</a:t>
            </a:r>
            <a:endParaRPr lang="en-GB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07904" y="5333608"/>
            <a:ext cx="13388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Chasing</a:t>
            </a:r>
            <a:endParaRPr lang="en-GB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80112" y="5466834"/>
            <a:ext cx="12392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Graffiti</a:t>
            </a:r>
            <a:endParaRPr lang="en-GB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36296" y="4940697"/>
            <a:ext cx="12715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n-GB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ssault</a:t>
            </a:r>
            <a:endParaRPr lang="en-GB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8619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trials of the project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340768"/>
            <a:ext cx="8568952" cy="4398963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sz="2600" dirty="0" smtClean="0"/>
              <a:t>Two final public trials: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600" dirty="0" smtClean="0"/>
              <a:t>Athens </a:t>
            </a:r>
            <a:r>
              <a:rPr lang="en-US" sz="2600" dirty="0" smtClean="0"/>
              <a:t>Trial, </a:t>
            </a:r>
            <a:r>
              <a:rPr lang="en-US" sz="2600" b="1" dirty="0" smtClean="0"/>
              <a:t>25 </a:t>
            </a:r>
            <a:r>
              <a:rPr lang="en-US" sz="2600" b="1" dirty="0"/>
              <a:t>February 2016 </a:t>
            </a:r>
            <a:r>
              <a:rPr lang="en-US" sz="2600" dirty="0"/>
              <a:t>(small shop or gas station use case</a:t>
            </a:r>
            <a:r>
              <a:rPr lang="en-US" sz="2600" dirty="0" smtClean="0"/>
              <a:t>). </a:t>
            </a:r>
            <a:r>
              <a:rPr lang="en-US" sz="2600" i="1" u="sng" dirty="0" smtClean="0"/>
              <a:t>Use cases</a:t>
            </a:r>
            <a:r>
              <a:rPr lang="en-US" sz="2600" dirty="0" smtClean="0"/>
              <a:t>: assault, break-in (intrusion)</a:t>
            </a:r>
          </a:p>
          <a:p>
            <a:pPr lvl="1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600" dirty="0" smtClean="0"/>
              <a:t>Bologna</a:t>
            </a:r>
            <a:r>
              <a:rPr lang="en-US" sz="2600" dirty="0" smtClean="0"/>
              <a:t>, Italy, </a:t>
            </a:r>
            <a:r>
              <a:rPr lang="en-US" sz="2600" b="1" dirty="0" smtClean="0"/>
              <a:t>31 March 2016 </a:t>
            </a:r>
            <a:r>
              <a:rPr lang="en-US" sz="2600" dirty="0" smtClean="0"/>
              <a:t>(transport use case</a:t>
            </a:r>
            <a:r>
              <a:rPr lang="en-US" sz="2600" dirty="0" smtClean="0"/>
              <a:t>). </a:t>
            </a:r>
            <a:r>
              <a:rPr lang="en-US" sz="2600" i="1" u="sng" dirty="0" smtClean="0"/>
              <a:t>Use cases</a:t>
            </a:r>
            <a:r>
              <a:rPr lang="en-US" sz="2600" dirty="0" smtClean="0"/>
              <a:t>: graffiti, fighting, bag snatching</a:t>
            </a:r>
            <a:endParaRPr lang="en-US" sz="2600" dirty="0" smtClean="0"/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dirty="0" smtClean="0"/>
              <a:t>Trials </a:t>
            </a:r>
            <a:r>
              <a:rPr lang="en-US" sz="2600" dirty="0"/>
              <a:t>will be conducted in controlled </a:t>
            </a:r>
            <a:r>
              <a:rPr lang="en-US" sz="2600" dirty="0" smtClean="0"/>
              <a:t>areas (real  or near to operational environments) </a:t>
            </a:r>
            <a:r>
              <a:rPr lang="en-US" sz="2600" dirty="0"/>
              <a:t>with the participation of external experts</a:t>
            </a:r>
            <a:r>
              <a:rPr lang="en-US" sz="2600" dirty="0" smtClean="0"/>
              <a:t>.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dirty="0" smtClean="0"/>
              <a:t>Best </a:t>
            </a:r>
            <a:r>
              <a:rPr lang="en-US" sz="2600" dirty="0"/>
              <a:t>practices and experience from other finished and on-going projects </a:t>
            </a:r>
            <a:r>
              <a:rPr lang="en-US" sz="2600" dirty="0" smtClean="0"/>
              <a:t>are used</a:t>
            </a:r>
            <a:r>
              <a:rPr lang="en-US" sz="2600" dirty="0" smtClean="0"/>
              <a:t>.</a:t>
            </a:r>
            <a:endParaRPr lang="en-US" sz="260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096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trials of the project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  <p:pic>
        <p:nvPicPr>
          <p:cNvPr id="8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185849"/>
            <a:ext cx="3846160" cy="2403850"/>
          </a:xfrm>
          <a:prstGeom prst="rect">
            <a:avLst/>
          </a:prstGeom>
        </p:spPr>
      </p:pic>
      <p:pic>
        <p:nvPicPr>
          <p:cNvPr id="9" name="Immagin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6280" y="1196752"/>
            <a:ext cx="3846160" cy="2403850"/>
          </a:xfrm>
          <a:prstGeom prst="rect">
            <a:avLst/>
          </a:prstGeom>
        </p:spPr>
      </p:pic>
      <p:pic>
        <p:nvPicPr>
          <p:cNvPr id="10" name="Immagin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308" y="3689445"/>
            <a:ext cx="3846160" cy="2403851"/>
          </a:xfrm>
          <a:prstGeom prst="rect">
            <a:avLst/>
          </a:prstGeom>
        </p:spPr>
      </p:pic>
      <p:pic>
        <p:nvPicPr>
          <p:cNvPr id="11" name="Immagin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2544" y="3717032"/>
            <a:ext cx="3786568" cy="2271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515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476672"/>
            <a:ext cx="7643192" cy="778098"/>
          </a:xfr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GB" dirty="0" smtClean="0"/>
              <a:t>Social, Ethical, Legal &amp; Privacy Issues Management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398963"/>
          </a:xfrm>
        </p:spPr>
        <p:txBody>
          <a:bodyPr/>
          <a:lstStyle/>
          <a:p>
            <a:pPr>
              <a:lnSpc>
                <a:spcPts val="23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Analysis </a:t>
            </a:r>
            <a:r>
              <a:rPr lang="en-US" sz="2400" dirty="0"/>
              <a:t>of how collected data </a:t>
            </a:r>
            <a:r>
              <a:rPr lang="en-US" sz="2400" dirty="0" smtClean="0"/>
              <a:t>will be </a:t>
            </a:r>
            <a:r>
              <a:rPr lang="en-US" sz="2400" dirty="0"/>
              <a:t>handled </a:t>
            </a:r>
            <a:r>
              <a:rPr lang="en-US" sz="2400" dirty="0" smtClean="0"/>
              <a:t>based on </a:t>
            </a:r>
            <a:r>
              <a:rPr lang="en-US" sz="2400" dirty="0"/>
              <a:t>the applicable legal and regulatory </a:t>
            </a:r>
            <a:r>
              <a:rPr lang="en-US" sz="2400" dirty="0" smtClean="0"/>
              <a:t>requirements</a:t>
            </a:r>
          </a:p>
          <a:p>
            <a:pPr marL="0" indent="0">
              <a:lnSpc>
                <a:spcPts val="2300"/>
              </a:lnSpc>
              <a:buNone/>
            </a:pPr>
            <a:r>
              <a:rPr lang="en-US" sz="2400" dirty="0" smtClean="0"/>
              <a:t> </a:t>
            </a:r>
          </a:p>
          <a:p>
            <a:pPr>
              <a:lnSpc>
                <a:spcPts val="23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Identification </a:t>
            </a:r>
            <a:r>
              <a:rPr lang="en-US" sz="2400" dirty="0"/>
              <a:t>and address of privacy and ethical concerns within the early stages of platform’s design and </a:t>
            </a:r>
            <a:r>
              <a:rPr lang="en-US" sz="2400" dirty="0" smtClean="0"/>
              <a:t>development</a:t>
            </a:r>
          </a:p>
          <a:p>
            <a:pPr>
              <a:lnSpc>
                <a:spcPts val="23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>
              <a:lnSpc>
                <a:spcPts val="23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Adhere to Privacy by Design </a:t>
            </a:r>
            <a:r>
              <a:rPr lang="en-US" sz="2400" dirty="0" smtClean="0"/>
              <a:t>Approach</a:t>
            </a:r>
          </a:p>
          <a:p>
            <a:pPr>
              <a:lnSpc>
                <a:spcPts val="2300"/>
              </a:lnSpc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>
              <a:lnSpc>
                <a:spcPts val="23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Performed a Privacy Impact Assessment (PIA)</a:t>
            </a:r>
          </a:p>
          <a:p>
            <a:pPr marL="457200" lvl="1" indent="0">
              <a:lnSpc>
                <a:spcPts val="2300"/>
              </a:lnSpc>
              <a:buNone/>
            </a:pPr>
            <a:r>
              <a:rPr lang="en-GB" sz="2400" dirty="0"/>
              <a:t>-</a:t>
            </a:r>
            <a:r>
              <a:rPr lang="en-GB" sz="2400" dirty="0" smtClean="0"/>
              <a:t>Validated </a:t>
            </a:r>
            <a:r>
              <a:rPr lang="en-GB" sz="2400" dirty="0"/>
              <a:t>it’s results by EAB external </a:t>
            </a:r>
            <a:r>
              <a:rPr lang="en-GB" sz="2400" dirty="0" smtClean="0"/>
              <a:t>members</a:t>
            </a:r>
          </a:p>
          <a:p>
            <a:pPr marL="457200" lvl="1" indent="0">
              <a:lnSpc>
                <a:spcPts val="2300"/>
              </a:lnSpc>
              <a:buNone/>
            </a:pPr>
            <a:endParaRPr lang="en-GB" sz="2400" dirty="0" smtClean="0"/>
          </a:p>
          <a:p>
            <a:pPr marL="342900" lvl="1" indent="-342900">
              <a:lnSpc>
                <a:spcPts val="23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Definition of Procedures for Protection of Privacy for Informed Voluntary Participants</a:t>
            </a:r>
          </a:p>
          <a:p>
            <a:pPr marL="457200" lvl="1" indent="0">
              <a:lnSpc>
                <a:spcPts val="2300"/>
              </a:lnSpc>
              <a:buNone/>
            </a:pPr>
            <a:endParaRPr lang="en-GB" sz="2400" dirty="0"/>
          </a:p>
          <a:p>
            <a:pPr>
              <a:lnSpc>
                <a:spcPts val="2300"/>
              </a:lnSpc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142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>
          <a:xfrm>
            <a:off x="611560" y="1124744"/>
            <a:ext cx="7772400" cy="1470025"/>
          </a:xfrm>
        </p:spPr>
        <p:txBody>
          <a:bodyPr/>
          <a:lstStyle/>
          <a:p>
            <a:pPr eaLnBrk="1" hangingPunct="1"/>
            <a:r>
              <a:rPr lang="es-ES" altLang="el-GR" sz="3600" dirty="0" err="1" smtClean="0"/>
              <a:t>Thank</a:t>
            </a:r>
            <a:r>
              <a:rPr lang="es-ES" altLang="el-GR" sz="3600" dirty="0" smtClean="0"/>
              <a:t> </a:t>
            </a:r>
            <a:r>
              <a:rPr lang="es-ES" altLang="el-GR" sz="3600" dirty="0" err="1" smtClean="0"/>
              <a:t>you</a:t>
            </a:r>
            <a:r>
              <a:rPr lang="es-ES" altLang="el-GR" sz="3600" dirty="0" smtClean="0"/>
              <a:t> </a:t>
            </a:r>
            <a:r>
              <a:rPr lang="es-ES" altLang="el-GR" sz="3600" dirty="0" err="1" smtClean="0"/>
              <a:t>for</a:t>
            </a:r>
            <a:r>
              <a:rPr lang="es-ES" altLang="el-GR" sz="3600" dirty="0" smtClean="0"/>
              <a:t> </a:t>
            </a:r>
            <a:r>
              <a:rPr lang="es-ES" altLang="el-GR" sz="3600" dirty="0" err="1" smtClean="0"/>
              <a:t>your</a:t>
            </a:r>
            <a:r>
              <a:rPr lang="es-ES" altLang="el-GR" sz="3600" dirty="0" smtClean="0"/>
              <a:t> </a:t>
            </a:r>
            <a:r>
              <a:rPr lang="es-ES" altLang="el-GR" sz="3600" dirty="0" err="1" smtClean="0"/>
              <a:t>attention</a:t>
            </a:r>
            <a:r>
              <a:rPr lang="es-ES" altLang="el-GR" sz="3600" dirty="0" smtClean="0"/>
              <a:t>!</a:t>
            </a:r>
            <a:endParaRPr lang="es-ES" altLang="el-GR" sz="4800" dirty="0" smtClean="0"/>
          </a:p>
        </p:txBody>
      </p:sp>
      <p:sp>
        <p:nvSpPr>
          <p:cNvPr id="6" name="Date Placeholder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4439433-E471-41CB-81BE-85E200658466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pic>
        <p:nvPicPr>
          <p:cNvPr id="3077" name="Picture 4" descr="P-REACT logo.png"/>
          <p:cNvPicPr>
            <a:picLocks noChangeAspect="1"/>
          </p:cNvPicPr>
          <p:nvPr/>
        </p:nvPicPr>
        <p:blipFill>
          <a:blip r:embed="rId2" cstate="print"/>
          <a:srcRect b="37038"/>
          <a:stretch>
            <a:fillRect/>
          </a:stretch>
        </p:blipFill>
        <p:spPr bwMode="auto">
          <a:xfrm>
            <a:off x="5436096" y="2852936"/>
            <a:ext cx="2986087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6 - Υπότιτλος"/>
          <p:cNvSpPr txBox="1">
            <a:spLocks/>
          </p:cNvSpPr>
          <p:nvPr/>
        </p:nvSpPr>
        <p:spPr bwMode="auto">
          <a:xfrm>
            <a:off x="1115616" y="3396330"/>
            <a:ext cx="7234727" cy="204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 i="1" dirty="0" smtClean="0"/>
              <a:t>More info at: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i="1" dirty="0" smtClean="0"/>
              <a:t>Website</a:t>
            </a:r>
            <a:r>
              <a:rPr lang="en-US" sz="2400" i="1" dirty="0"/>
              <a:t>: </a:t>
            </a:r>
            <a:r>
              <a:rPr lang="en-US" sz="2400" i="1" dirty="0" smtClean="0">
                <a:hlinkClick r:id="rId3"/>
              </a:rPr>
              <a:t>p-react.eu</a:t>
            </a:r>
            <a:r>
              <a:rPr lang="en-US" sz="2400" i="1" dirty="0" smtClean="0"/>
              <a:t> </a:t>
            </a:r>
            <a:endParaRPr lang="en-US" sz="2400" i="1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i="1" dirty="0" smtClean="0"/>
              <a:t>E-mail</a:t>
            </a:r>
            <a:r>
              <a:rPr lang="en-US" sz="2400" i="1" dirty="0"/>
              <a:t>: </a:t>
            </a:r>
            <a:r>
              <a:rPr lang="en-US" sz="2400" i="1" dirty="0" smtClean="0">
                <a:hlinkClick r:id="rId4"/>
              </a:rPr>
              <a:t>contact@p-react.eu</a:t>
            </a:r>
            <a:r>
              <a:rPr lang="en-US" sz="2400" i="1" dirty="0" smtClean="0"/>
              <a:t> </a:t>
            </a:r>
            <a:endParaRPr lang="en-US" sz="2400" i="1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i="1" dirty="0" smtClean="0"/>
              <a:t>LinkedIn</a:t>
            </a:r>
            <a:r>
              <a:rPr lang="en-US" sz="2400" i="1" dirty="0"/>
              <a:t>: </a:t>
            </a:r>
            <a:r>
              <a:rPr lang="en-US" sz="2400" i="1" dirty="0" smtClean="0">
                <a:hlinkClick r:id="rId5"/>
              </a:rPr>
              <a:t>www.linkedin.com/groups?gid=8175906</a:t>
            </a:r>
            <a:r>
              <a:rPr lang="en-US" sz="2400" i="1" dirty="0" smtClean="0"/>
              <a:t> </a:t>
            </a:r>
            <a:r>
              <a:rPr lang="en-GB" sz="2400" dirty="0" smtClean="0"/>
              <a:t> </a:t>
            </a:r>
          </a:p>
          <a:p>
            <a:pPr algn="l"/>
            <a:endParaRPr lang="el-GR" sz="2400" dirty="0"/>
          </a:p>
        </p:txBody>
      </p:sp>
    </p:spTree>
    <p:extLst>
      <p:ext uri="{BB962C8B-B14F-4D97-AF65-F5344CB8AC3E}">
        <p14:creationId xmlns:p14="http://schemas.microsoft.com/office/powerpoint/2010/main" val="676764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ersonalizza strutt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ediaScape_Plantilla">
  <a:themeElements>
    <a:clrScheme name="FP7">
      <a:dk1>
        <a:srgbClr val="1D88D1"/>
      </a:dk1>
      <a:lt1>
        <a:srgbClr val="FFFFFF"/>
      </a:lt1>
      <a:dk2>
        <a:srgbClr val="1D88D1"/>
      </a:dk2>
      <a:lt2>
        <a:srgbClr val="FFFFFF"/>
      </a:lt2>
      <a:accent1>
        <a:srgbClr val="707173"/>
      </a:accent1>
      <a:accent2>
        <a:srgbClr val="474747"/>
      </a:accent2>
      <a:accent3>
        <a:srgbClr val="2C292C"/>
      </a:accent3>
      <a:accent4>
        <a:srgbClr val="F4A324"/>
      </a:accent4>
      <a:accent5>
        <a:srgbClr val="89D3F1"/>
      </a:accent5>
      <a:accent6>
        <a:srgbClr val="AC489C"/>
      </a:accent6>
      <a:hlink>
        <a:srgbClr val="EA4558"/>
      </a:hlink>
      <a:folHlink>
        <a:srgbClr val="E93E8A"/>
      </a:folHlink>
    </a:clrScheme>
    <a:fontScheme name="EMDPA-Modèlede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28575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28575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EMDPA-ModèledePresentation 1">
        <a:dk1>
          <a:srgbClr val="000000"/>
        </a:dk1>
        <a:lt1>
          <a:srgbClr val="FFFFFF"/>
        </a:lt1>
        <a:dk2>
          <a:srgbClr val="6C1971"/>
        </a:dk2>
        <a:lt2>
          <a:srgbClr val="AAAAAA"/>
        </a:lt2>
        <a:accent1>
          <a:srgbClr val="FFFFFF"/>
        </a:accent1>
        <a:accent2>
          <a:srgbClr val="FE7FC4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E672B1"/>
        </a:accent6>
        <a:hlink>
          <a:srgbClr val="E20080"/>
        </a:hlink>
        <a:folHlink>
          <a:srgbClr val="E2007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1973</TotalTime>
  <Words>455</Words>
  <Application>Microsoft Office PowerPoint</Application>
  <PresentationFormat>On-screen Show (4:3)</PresentationFormat>
  <Paragraphs>78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Office Theme</vt:lpstr>
      <vt:lpstr>Personalizza struttura</vt:lpstr>
      <vt:lpstr>MediaScape_Plantilla</vt:lpstr>
      <vt:lpstr>P-REACT Project Overview</vt:lpstr>
      <vt:lpstr>Table Of Contents</vt:lpstr>
      <vt:lpstr>The P-REACT project</vt:lpstr>
      <vt:lpstr>Key Message</vt:lpstr>
      <vt:lpstr>The P-REACT solution</vt:lpstr>
      <vt:lpstr>The P-REACT USE CASES</vt:lpstr>
      <vt:lpstr>The trials of the project</vt:lpstr>
      <vt:lpstr>The trials of the project</vt:lpstr>
      <vt:lpstr>Social, Ethical, Legal &amp; Privacy Issues Management</vt:lpstr>
      <vt:lpstr>Thank you for your attention!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Marta Gonzalez de Suso</dc:creator>
  <cp:lastModifiedBy>Juan Arraiza Irujo</cp:lastModifiedBy>
  <cp:revision>180</cp:revision>
  <dcterms:created xsi:type="dcterms:W3CDTF">2014-04-28T07:12:17Z</dcterms:created>
  <dcterms:modified xsi:type="dcterms:W3CDTF">2016-03-29T14:37:08Z</dcterms:modified>
</cp:coreProperties>
</file>